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 id="2147483663"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hKa39R2yBDe9FakEPxVB4LJni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60"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777ecd4cf8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777ecd4cf8_0_3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777ecd4cf8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1777ecd4cf8_0_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777ecd4cf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777ecd4cf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1777ecd4cf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777ecd4cf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777ecd4cf8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1777ecd4cf8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777ecd4cf8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1777ecd4cf8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Alzheimer’s Association offers free resources to the millions of people facing Alzheimer’s disease, including:</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Our 24/7 Helpline</a:t>
            </a:r>
            <a:endParaRPr/>
          </a:p>
          <a:p>
            <a:pPr marL="457200" lvl="1" indent="0" algn="l" rtl="0">
              <a:spcBef>
                <a:spcPts val="0"/>
              </a:spcBef>
              <a:spcAft>
                <a:spcPts val="0"/>
              </a:spcAft>
              <a:buClr>
                <a:schemeClr val="dk1"/>
              </a:buClr>
              <a:buSzPts val="1200"/>
              <a:buFont typeface="Arial"/>
              <a:buNone/>
            </a:pPr>
            <a:r>
              <a:rPr lang="en-US"/>
              <a:t>The Alzheimer’s Association free 24/7 Helpline (800.272.3900) offers confidential support and information to anyone facing Alzheimer's or dementia.</a:t>
            </a:r>
            <a:endParaRPr/>
          </a:p>
          <a:p>
            <a:pPr marL="171450" lvl="0" indent="-171450" algn="l" rtl="0">
              <a:spcBef>
                <a:spcPts val="0"/>
              </a:spcBef>
              <a:spcAft>
                <a:spcPts val="0"/>
              </a:spcAft>
              <a:buClr>
                <a:schemeClr val="dk1"/>
              </a:buClr>
              <a:buSzPts val="1200"/>
              <a:buFont typeface="Arial"/>
              <a:buChar char="•"/>
            </a:pPr>
            <a:r>
              <a:rPr lang="en-US"/>
              <a:t>Free Education Programs </a:t>
            </a:r>
            <a:endParaRPr/>
          </a:p>
          <a:p>
            <a:pPr marL="457200" lvl="1" indent="0" algn="l" rtl="0">
              <a:spcBef>
                <a:spcPts val="0"/>
              </a:spcBef>
              <a:spcAft>
                <a:spcPts val="0"/>
              </a:spcAft>
              <a:buClr>
                <a:schemeClr val="dk1"/>
              </a:buClr>
              <a:buSzPts val="1200"/>
              <a:buFont typeface="Arial"/>
              <a:buNone/>
            </a:pPr>
            <a:r>
              <a:rPr lang="en-US"/>
              <a:t>Access free online education programs on the basics of the disease, caregiving and more.</a:t>
            </a:r>
            <a:endParaRPr/>
          </a:p>
          <a:p>
            <a:pPr marL="171450" lvl="0" indent="-171450" algn="l" rtl="0">
              <a:spcBef>
                <a:spcPts val="0"/>
              </a:spcBef>
              <a:spcAft>
                <a:spcPts val="0"/>
              </a:spcAft>
              <a:buClr>
                <a:schemeClr val="dk1"/>
              </a:buClr>
              <a:buSzPts val="1200"/>
              <a:buFont typeface="Arial"/>
              <a:buChar char="•"/>
            </a:pPr>
            <a:r>
              <a:rPr lang="en-US"/>
              <a:t>The Alzheimer’s Association &amp; AARP Community Resource Finder </a:t>
            </a:r>
            <a:endParaRPr/>
          </a:p>
          <a:p>
            <a:pPr marL="457200" lvl="1" indent="0" algn="l" rtl="0">
              <a:spcBef>
                <a:spcPts val="0"/>
              </a:spcBef>
              <a:spcAft>
                <a:spcPts val="0"/>
              </a:spcAft>
              <a:buClr>
                <a:schemeClr val="dk1"/>
              </a:buClr>
              <a:buSzPts val="1200"/>
              <a:buFont typeface="Arial"/>
              <a:buNone/>
            </a:pPr>
            <a:r>
              <a:rPr lang="en-US"/>
              <a:t>Get easy access to dementia resources, community programs and services.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1" name="Google Shape;211;g1777ecd4cf8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777ecd4cf8_0_3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1777ecd4cf8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777ecd4cf8_0_3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777ecd4cf8_0_3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600">
                <a:solidFill>
                  <a:srgbClr val="472063"/>
                </a:solidFill>
                <a:highlight>
                  <a:schemeClr val="lt1"/>
                </a:highlight>
              </a:rPr>
              <a:t>Disorders grouped under the general term “dementia” are </a:t>
            </a:r>
            <a:r>
              <a:rPr lang="en-US" sz="1500">
                <a:solidFill>
                  <a:srgbClr val="472063"/>
                </a:solidFill>
                <a:highlight>
                  <a:schemeClr val="lt1"/>
                </a:highlight>
              </a:rPr>
              <a:t>caused by abnormal brain changes. These changes trigger a decline in thinking skills, also known as cognitive abilities, severe enough to impair daily life and independent function. They also affect behavior, feelings and relationships.</a:t>
            </a:r>
            <a:endParaRPr sz="100"/>
          </a:p>
        </p:txBody>
      </p:sp>
      <p:sp>
        <p:nvSpPr>
          <p:cNvPr id="131" name="Google Shape;131;g1777ecd4cf8_0_3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777ecd4cf8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1777ecd4cf8_0_2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Just to make sure we’re all on the same page with some important definitions….we talk about Alzheimer’s and dementia. Raise your hand if you feel like you know the difference. {call on a participant if possible}</a:t>
            </a:r>
            <a:endParaRPr/>
          </a:p>
          <a:p>
            <a:pPr marL="0" lvl="0" indent="0" algn="l" rtl="0">
              <a:spcBef>
                <a:spcPts val="0"/>
              </a:spcBef>
              <a:spcAft>
                <a:spcPts val="0"/>
              </a:spcAft>
              <a:buNone/>
            </a:pPr>
            <a:endParaRPr/>
          </a:p>
          <a:p>
            <a:pPr marL="0" lvl="0" indent="0" algn="l" rtl="0">
              <a:spcBef>
                <a:spcPts val="0"/>
              </a:spcBef>
              <a:spcAft>
                <a:spcPts val="0"/>
              </a:spcAft>
              <a:buNone/>
            </a:pPr>
            <a:r>
              <a:rPr lang="en-US"/>
              <a:t>Let me tell you a bit about dementia and Alzheimer’s. Dementia is a general term for loss of memory, language, problem-solving and other thinking abilities that are severe enough to interfere with daily life. Alzheimer's is the most common cause of dementia.</a:t>
            </a:r>
            <a:endParaRPr/>
          </a:p>
          <a:p>
            <a:pPr marL="0" lvl="0" indent="0" algn="l" rtl="0">
              <a:spcBef>
                <a:spcPts val="0"/>
              </a:spcBef>
              <a:spcAft>
                <a:spcPts val="0"/>
              </a:spcAft>
              <a:buNone/>
            </a:pPr>
            <a:endParaRPr/>
          </a:p>
          <a:p>
            <a:pPr marL="0" lvl="0" indent="0" algn="l" rtl="0">
              <a:spcBef>
                <a:spcPts val="0"/>
              </a:spcBef>
              <a:spcAft>
                <a:spcPts val="0"/>
              </a:spcAft>
              <a:buNone/>
            </a:pPr>
            <a:r>
              <a:rPr lang="en-US"/>
              <a:t>Dementia is not a single disease; it’s an overall term — like heart disease — that covers a wide range of specific medical conditions, including Alzheimer’s disease. Disorders grouped under the general term “dementia” are caused by abnormal brain changes. These changes trigger a decline in thinking skills, also known as cognitive abilities, severe enough to impair daily life and independent function. They also affect behavior, feelings and relationships.</a:t>
            </a:r>
            <a:endParaRPr/>
          </a:p>
          <a:p>
            <a:pPr marL="0" lvl="0" indent="0" algn="l" rtl="0">
              <a:spcBef>
                <a:spcPts val="0"/>
              </a:spcBef>
              <a:spcAft>
                <a:spcPts val="0"/>
              </a:spcAft>
              <a:buNone/>
            </a:pPr>
            <a:endParaRPr/>
          </a:p>
          <a:p>
            <a:pPr marL="0" lvl="0" indent="0" algn="l" rtl="0">
              <a:spcBef>
                <a:spcPts val="0"/>
              </a:spcBef>
              <a:spcAft>
                <a:spcPts val="0"/>
              </a:spcAft>
              <a:buNone/>
            </a:pPr>
            <a:r>
              <a:rPr lang="en-US"/>
              <a:t>Alzheimer's disease accounts for 60-80% of cases. Vascular dementia, which occurs because of microscopic bleeding and blood vessel blockage in the brain, is the second most common cause of dementia. Those who experience the brain changes of multiple types of dementia simultaneously have mixed dementia. There are many other conditions that can cause symptoms of dementia, including some that are reversible, such as thyroid problems and vitamin deficiencies.</a:t>
            </a:r>
            <a:endParaRPr/>
          </a:p>
          <a:p>
            <a:pPr marL="0" lvl="0" indent="0" algn="l" rtl="0">
              <a:spcBef>
                <a:spcPts val="0"/>
              </a:spcBef>
              <a:spcAft>
                <a:spcPts val="0"/>
              </a:spcAft>
              <a:buNone/>
            </a:pPr>
            <a:endParaRPr/>
          </a:p>
          <a:p>
            <a:pPr marL="0" lvl="0" indent="0" algn="l" rtl="0">
              <a:spcBef>
                <a:spcPts val="0"/>
              </a:spcBef>
              <a:spcAft>
                <a:spcPts val="0"/>
              </a:spcAft>
              <a:buNone/>
            </a:pPr>
            <a:r>
              <a:rPr lang="en-US"/>
              <a:t>You might have heard the term "senility" or "senile dementia," which is what many people formerly called dementia when there was a commonly accepted belief that serious mental decline is a normal part of aging. Science now knows there are multiple causes of dementia, and many different symptoms which may include:</a:t>
            </a:r>
            <a:endParaRPr/>
          </a:p>
          <a:p>
            <a:pPr marL="171450" lvl="0" indent="-171450" algn="l" rtl="0">
              <a:spcBef>
                <a:spcPts val="0"/>
              </a:spcBef>
              <a:spcAft>
                <a:spcPts val="0"/>
              </a:spcAft>
              <a:buClr>
                <a:schemeClr val="dk1"/>
              </a:buClr>
              <a:buSzPts val="1200"/>
              <a:buFont typeface="Arial"/>
              <a:buChar char="•"/>
            </a:pPr>
            <a:r>
              <a:rPr lang="en-US"/>
              <a:t>Problems with short-term memory</a:t>
            </a:r>
            <a:endParaRPr/>
          </a:p>
          <a:p>
            <a:pPr marL="171450" lvl="0" indent="-171450" algn="l" rtl="0">
              <a:spcBef>
                <a:spcPts val="0"/>
              </a:spcBef>
              <a:spcAft>
                <a:spcPts val="0"/>
              </a:spcAft>
              <a:buClr>
                <a:schemeClr val="dk1"/>
              </a:buClr>
              <a:buSzPts val="1200"/>
              <a:buFont typeface="Arial"/>
              <a:buChar char="•"/>
            </a:pPr>
            <a:r>
              <a:rPr lang="en-US"/>
              <a:t>Keeping track of a purse or wallet</a:t>
            </a:r>
            <a:endParaRPr/>
          </a:p>
          <a:p>
            <a:pPr marL="171450" lvl="0" indent="-171450" algn="l" rtl="0">
              <a:spcBef>
                <a:spcPts val="0"/>
              </a:spcBef>
              <a:spcAft>
                <a:spcPts val="0"/>
              </a:spcAft>
              <a:buClr>
                <a:schemeClr val="dk1"/>
              </a:buClr>
              <a:buSzPts val="1200"/>
              <a:buFont typeface="Arial"/>
              <a:buChar char="•"/>
            </a:pPr>
            <a:r>
              <a:rPr lang="en-US"/>
              <a:t>Paying bills</a:t>
            </a:r>
            <a:endParaRPr/>
          </a:p>
          <a:p>
            <a:pPr marL="171450" lvl="0" indent="-171450" algn="l" rtl="0">
              <a:spcBef>
                <a:spcPts val="0"/>
              </a:spcBef>
              <a:spcAft>
                <a:spcPts val="0"/>
              </a:spcAft>
              <a:buClr>
                <a:schemeClr val="dk1"/>
              </a:buClr>
              <a:buSzPts val="1200"/>
              <a:buFont typeface="Arial"/>
              <a:buChar char="•"/>
            </a:pPr>
            <a:r>
              <a:rPr lang="en-US"/>
              <a:t>Planning and preparing meals</a:t>
            </a:r>
            <a:endParaRPr/>
          </a:p>
          <a:p>
            <a:pPr marL="171450" lvl="0" indent="-171450" algn="l" rtl="0">
              <a:spcBef>
                <a:spcPts val="0"/>
              </a:spcBef>
              <a:spcAft>
                <a:spcPts val="0"/>
              </a:spcAft>
              <a:buClr>
                <a:schemeClr val="dk1"/>
              </a:buClr>
              <a:buSzPts val="1200"/>
              <a:buFont typeface="Arial"/>
              <a:buChar char="•"/>
            </a:pPr>
            <a:r>
              <a:rPr lang="en-US"/>
              <a:t>Remembering appointments</a:t>
            </a:r>
            <a:endParaRPr/>
          </a:p>
          <a:p>
            <a:pPr marL="171450" lvl="0" indent="-171450" algn="l" rtl="0">
              <a:spcBef>
                <a:spcPts val="0"/>
              </a:spcBef>
              <a:spcAft>
                <a:spcPts val="0"/>
              </a:spcAft>
              <a:buClr>
                <a:schemeClr val="dk1"/>
              </a:buClr>
              <a:buSzPts val="1200"/>
              <a:buFont typeface="Arial"/>
              <a:buChar char="•"/>
            </a:pPr>
            <a:r>
              <a:rPr lang="en-US"/>
              <a:t>Getting lost in a familiar neighborhood</a:t>
            </a:r>
            <a:endParaRPr/>
          </a:p>
          <a:p>
            <a:pPr marL="0" lvl="0" indent="0" algn="l" rtl="0">
              <a:spcBef>
                <a:spcPts val="0"/>
              </a:spcBef>
              <a:spcAft>
                <a:spcPts val="0"/>
              </a:spcAft>
              <a:buNone/>
            </a:pPr>
            <a:r>
              <a:rPr lang="en-US"/>
              <a:t>Often dementia will start out slowly and gradually get worse. If you or someone you know is experiencing memory difficulties or other changes in thinking skills, don't ignore them. See a doctor soon to determine the cause. And also get connected to help and support to answer your questions and guide you through this diagnosis.</a:t>
            </a:r>
            <a:endParaRPr/>
          </a:p>
          <a:p>
            <a:pPr marL="0" lvl="0" indent="0" algn="l" rtl="0">
              <a:spcBef>
                <a:spcPts val="0"/>
              </a:spcBef>
              <a:spcAft>
                <a:spcPts val="0"/>
              </a:spcAft>
              <a:buNone/>
            </a:pPr>
            <a:endParaRPr/>
          </a:p>
        </p:txBody>
      </p:sp>
      <p:sp>
        <p:nvSpPr>
          <p:cNvPr id="138" name="Google Shape;138;g1777ecd4cf8_0_2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hite Background 1" type="obj">
  <p:cSld name="OBJECT">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609600" y="274637"/>
            <a:ext cx="10972800" cy="83210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3"/>
          <p:cNvSpPr txBox="1">
            <a:spLocks noGrp="1"/>
          </p:cNvSpPr>
          <p:nvPr>
            <p:ph type="body" idx="1"/>
          </p:nvPr>
        </p:nvSpPr>
        <p:spPr>
          <a:xfrm>
            <a:off x="609600" y="1111029"/>
            <a:ext cx="10972800" cy="4973096"/>
          </a:xfrm>
          <a:prstGeom prst="rect">
            <a:avLst/>
          </a:prstGeom>
          <a:noFill/>
          <a:ln>
            <a:noFill/>
          </a:ln>
        </p:spPr>
        <p:txBody>
          <a:bodyPr spcFirstLastPara="1" wrap="square" lIns="91425" tIns="45700" rIns="91425" bIns="45700" anchor="t" anchorCtr="0">
            <a:noAutofit/>
          </a:bodyPr>
          <a:lstStyle>
            <a:lvl1pPr marL="457200" marR="0" lvl="0"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1pPr>
            <a:lvl2pPr marL="914400" marR="0" lvl="1"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 name="Google Shape;16;p13"/>
          <p:cNvSpPr txBox="1">
            <a:spLocks noGrp="1"/>
          </p:cNvSpPr>
          <p:nvPr>
            <p:ph type="sldNum" idx="12"/>
          </p:nvPr>
        </p:nvSpPr>
        <p:spPr>
          <a:xfrm>
            <a:off x="10668000" y="6355080"/>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oxes">
  <p:cSld name="boxes">
    <p:spTree>
      <p:nvGrpSpPr>
        <p:cNvPr id="1" name="Shape 48"/>
        <p:cNvGrpSpPr/>
        <p:nvPr/>
      </p:nvGrpSpPr>
      <p:grpSpPr>
        <a:xfrm>
          <a:off x="0" y="0"/>
          <a:ext cx="0" cy="0"/>
          <a:chOff x="0" y="0"/>
          <a:chExt cx="0" cy="0"/>
        </a:xfrm>
      </p:grpSpPr>
      <p:sp>
        <p:nvSpPr>
          <p:cNvPr id="49" name="Google Shape;49;g1777ecd4cf8_0_309"/>
          <p:cNvSpPr txBox="1">
            <a:spLocks noGrp="1"/>
          </p:cNvSpPr>
          <p:nvPr>
            <p:ph type="sldNum" idx="12"/>
          </p:nvPr>
        </p:nvSpPr>
        <p:spPr>
          <a:xfrm>
            <a:off x="10668000" y="6355080"/>
            <a:ext cx="812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g1777ecd4cf8_0_309"/>
          <p:cNvSpPr/>
          <p:nvPr/>
        </p:nvSpPr>
        <p:spPr>
          <a:xfrm>
            <a:off x="9144000" y="0"/>
            <a:ext cx="3048000" cy="3060300"/>
          </a:xfrm>
          <a:prstGeom prst="rect">
            <a:avLst/>
          </a:prstGeom>
          <a:blipFill rotWithShape="1">
            <a:blip r:embed="rId2">
              <a:alphaModFix/>
            </a:blip>
            <a:stretch>
              <a:fillRect l="-25298" r="-25298"/>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1" name="Google Shape;51;g1777ecd4cf8_0_309"/>
          <p:cNvSpPr/>
          <p:nvPr/>
        </p:nvSpPr>
        <p:spPr>
          <a:xfrm>
            <a:off x="6081398" y="0"/>
            <a:ext cx="3072600" cy="3060300"/>
          </a:xfrm>
          <a:prstGeom prst="rect">
            <a:avLst/>
          </a:prstGeom>
          <a:blipFill rotWithShape="1">
            <a:blip r:embed="rId3">
              <a:alphaModFix/>
            </a:blip>
            <a:stretch>
              <a:fillRect l="-24689" t="-18199" r="-5188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2" name="Google Shape;52;g1777ecd4cf8_0_309"/>
          <p:cNvSpPr/>
          <p:nvPr/>
        </p:nvSpPr>
        <p:spPr>
          <a:xfrm>
            <a:off x="3044655" y="0"/>
            <a:ext cx="3048000" cy="3060300"/>
          </a:xfrm>
          <a:prstGeom prst="rect">
            <a:avLst/>
          </a:prstGeom>
          <a:blipFill rotWithShape="1">
            <a:blip r:embed="rId4">
              <a:alphaModFix/>
            </a:blip>
            <a:stretch>
              <a:fillRect l="-25298" r="-25298"/>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3" name="Google Shape;53;g1777ecd4cf8_0_309"/>
          <p:cNvSpPr/>
          <p:nvPr/>
        </p:nvSpPr>
        <p:spPr>
          <a:xfrm>
            <a:off x="0" y="0"/>
            <a:ext cx="3048000" cy="3060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4" name="Google Shape;54;g1777ecd4cf8_0_309"/>
          <p:cNvSpPr/>
          <p:nvPr/>
        </p:nvSpPr>
        <p:spPr>
          <a:xfrm>
            <a:off x="9144000" y="3060192"/>
            <a:ext cx="3048000" cy="3060300"/>
          </a:xfrm>
          <a:prstGeom prst="rect">
            <a:avLst/>
          </a:prstGeom>
          <a:blipFill rotWithShape="1">
            <a:blip r:embed="rId5">
              <a:alphaModFix/>
            </a:blip>
            <a:stretch>
              <a:fillRect l="-25289" r="-2528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5" name="Google Shape;55;g1777ecd4cf8_0_309"/>
          <p:cNvSpPr/>
          <p:nvPr/>
        </p:nvSpPr>
        <p:spPr>
          <a:xfrm>
            <a:off x="6081400" y="3060192"/>
            <a:ext cx="3062700" cy="3060300"/>
          </a:xfrm>
          <a:prstGeom prst="rect">
            <a:avLst/>
          </a:prstGeom>
          <a:blipFill rotWithShape="1">
            <a:blip r:embed="rId6">
              <a:alphaModFix/>
            </a:blip>
            <a:stretch>
              <a:fillRect l="-24937" r="-24937"/>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6" name="Google Shape;56;g1777ecd4cf8_0_309"/>
          <p:cNvSpPr/>
          <p:nvPr/>
        </p:nvSpPr>
        <p:spPr>
          <a:xfrm>
            <a:off x="3037963" y="3060192"/>
            <a:ext cx="3048000" cy="3060300"/>
          </a:xfrm>
          <a:prstGeom prst="rect">
            <a:avLst/>
          </a:prstGeom>
          <a:blipFill rotWithShape="1">
            <a:blip r:embed="rId7">
              <a:alphaModFix/>
            </a:blip>
            <a:stretch>
              <a:fillRect l="-25289" r="-2528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7" name="Google Shape;57;g1777ecd4cf8_0_309"/>
          <p:cNvSpPr/>
          <p:nvPr/>
        </p:nvSpPr>
        <p:spPr>
          <a:xfrm>
            <a:off x="-6692" y="3060192"/>
            <a:ext cx="3048000" cy="3060300"/>
          </a:xfrm>
          <a:prstGeom prst="rect">
            <a:avLst/>
          </a:prstGeom>
          <a:blipFill rotWithShape="1">
            <a:blip r:embed="rId8">
              <a:alphaModFix/>
            </a:blip>
            <a:stretch>
              <a:fillRect l="-25289" r="-2528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oxes-title">
  <p:cSld name="boxes-title">
    <p:spTree>
      <p:nvGrpSpPr>
        <p:cNvPr id="1" name="Shape 58"/>
        <p:cNvGrpSpPr/>
        <p:nvPr/>
      </p:nvGrpSpPr>
      <p:grpSpPr>
        <a:xfrm>
          <a:off x="0" y="0"/>
          <a:ext cx="0" cy="0"/>
          <a:chOff x="0" y="0"/>
          <a:chExt cx="0" cy="0"/>
        </a:xfrm>
      </p:grpSpPr>
      <p:sp>
        <p:nvSpPr>
          <p:cNvPr id="59" name="Google Shape;59;g1777ecd4cf8_0_319"/>
          <p:cNvSpPr/>
          <p:nvPr/>
        </p:nvSpPr>
        <p:spPr>
          <a:xfrm>
            <a:off x="6096000" y="3060192"/>
            <a:ext cx="3048000" cy="3060300"/>
          </a:xfrm>
          <a:prstGeom prst="rect">
            <a:avLst/>
          </a:prstGeom>
          <a:blipFill rotWithShape="1">
            <a:blip r:embed="rId2">
              <a:alphaModFix/>
            </a:blip>
            <a:stretch>
              <a:fillRect t="-16328" b="-33708"/>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60" name="Google Shape;60;g1777ecd4cf8_0_319"/>
          <p:cNvSpPr txBox="1">
            <a:spLocks noGrp="1"/>
          </p:cNvSpPr>
          <p:nvPr>
            <p:ph type="sldNum" idx="12"/>
          </p:nvPr>
        </p:nvSpPr>
        <p:spPr>
          <a:xfrm>
            <a:off x="10668000" y="6355080"/>
            <a:ext cx="812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g1777ecd4cf8_0_319"/>
          <p:cNvSpPr/>
          <p:nvPr/>
        </p:nvSpPr>
        <p:spPr>
          <a:xfrm>
            <a:off x="9144000" y="0"/>
            <a:ext cx="3048000" cy="3060300"/>
          </a:xfrm>
          <a:prstGeom prst="rect">
            <a:avLst/>
          </a:prstGeom>
          <a:blipFill rotWithShape="1">
            <a:blip r:embed="rId3">
              <a:alphaModFix/>
            </a:blip>
            <a:stretch>
              <a:fillRect l="-25298" r="-25298"/>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62" name="Google Shape;62;g1777ecd4cf8_0_319"/>
          <p:cNvSpPr/>
          <p:nvPr/>
        </p:nvSpPr>
        <p:spPr>
          <a:xfrm>
            <a:off x="6096000" y="0"/>
            <a:ext cx="3048000" cy="3060300"/>
          </a:xfrm>
          <a:prstGeom prst="rect">
            <a:avLst/>
          </a:prstGeom>
          <a:blipFill rotWithShape="1">
            <a:blip r:embed="rId4">
              <a:alphaModFix/>
            </a:blip>
            <a:stretch>
              <a:fillRect l="-24689" t="-18199" r="-5188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63" name="Google Shape;63;g1777ecd4cf8_0_319"/>
          <p:cNvSpPr/>
          <p:nvPr/>
        </p:nvSpPr>
        <p:spPr>
          <a:xfrm>
            <a:off x="9144000" y="3060192"/>
            <a:ext cx="3048000" cy="3060300"/>
          </a:xfrm>
          <a:prstGeom prst="rect">
            <a:avLst/>
          </a:prstGeom>
          <a:blipFill rotWithShape="1">
            <a:blip r:embed="rId5">
              <a:alphaModFix/>
            </a:blip>
            <a:stretch>
              <a:fillRect l="-25289" r="-2528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64" name="Google Shape;64;g1777ecd4cf8_0_319"/>
          <p:cNvSpPr/>
          <p:nvPr/>
        </p:nvSpPr>
        <p:spPr>
          <a:xfrm>
            <a:off x="0" y="3060192"/>
            <a:ext cx="3048000" cy="3060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65" name="Google Shape;65;g1777ecd4cf8_0_319"/>
          <p:cNvSpPr/>
          <p:nvPr/>
        </p:nvSpPr>
        <p:spPr>
          <a:xfrm>
            <a:off x="3048000" y="3060193"/>
            <a:ext cx="3048000" cy="3066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66" name="Google Shape;66;g1777ecd4cf8_0_319"/>
          <p:cNvSpPr txBox="1">
            <a:spLocks noGrp="1"/>
          </p:cNvSpPr>
          <p:nvPr>
            <p:ph type="body" idx="1"/>
          </p:nvPr>
        </p:nvSpPr>
        <p:spPr>
          <a:xfrm>
            <a:off x="609600" y="410635"/>
            <a:ext cx="4829400" cy="2071500"/>
          </a:xfrm>
          <a:prstGeom prst="rect">
            <a:avLst/>
          </a:prstGeom>
          <a:noFill/>
          <a:ln>
            <a:noFill/>
          </a:ln>
        </p:spPr>
        <p:txBody>
          <a:bodyPr spcFirstLastPara="1" wrap="square" lIns="0" tIns="0" rIns="0" bIns="0" anchor="t" anchorCtr="0">
            <a:noAutofit/>
          </a:bodyPr>
          <a:lstStyle>
            <a:lvl1pPr marL="457200" marR="0" lvl="0" indent="-228600" algn="l" rtl="0">
              <a:spcBef>
                <a:spcPts val="747"/>
              </a:spcBef>
              <a:spcAft>
                <a:spcPts val="0"/>
              </a:spcAft>
              <a:buClr>
                <a:schemeClr val="accent1"/>
              </a:buClr>
              <a:buSzPts val="3733"/>
              <a:buFont typeface="Arial"/>
              <a:buNone/>
              <a:defRPr sz="3733" b="1" i="0" u="none" strike="noStrike" cap="none">
                <a:solidFill>
                  <a:schemeClr val="accent1"/>
                </a:solidFill>
                <a:latin typeface="Arial"/>
                <a:ea typeface="Arial"/>
                <a:cs typeface="Arial"/>
                <a:sym typeface="Arial"/>
              </a:defRPr>
            </a:lvl1pPr>
            <a:lvl2pPr marL="914400" marR="0" lvl="1" indent="-228600" algn="l" rtl="0">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oxes-open">
  <p:cSld name="boxes-open">
    <p:spTree>
      <p:nvGrpSpPr>
        <p:cNvPr id="1" name="Shape 67"/>
        <p:cNvGrpSpPr/>
        <p:nvPr/>
      </p:nvGrpSpPr>
      <p:grpSpPr>
        <a:xfrm>
          <a:off x="0" y="0"/>
          <a:ext cx="0" cy="0"/>
          <a:chOff x="0" y="0"/>
          <a:chExt cx="0" cy="0"/>
        </a:xfrm>
      </p:grpSpPr>
      <p:sp>
        <p:nvSpPr>
          <p:cNvPr id="68" name="Google Shape;68;g1777ecd4cf8_0_328"/>
          <p:cNvSpPr/>
          <p:nvPr/>
        </p:nvSpPr>
        <p:spPr>
          <a:xfrm>
            <a:off x="6096000" y="3060192"/>
            <a:ext cx="3048000" cy="3060300"/>
          </a:xfrm>
          <a:prstGeom prst="rect">
            <a:avLst/>
          </a:prstGeom>
          <a:blipFill rotWithShape="1">
            <a:blip r:embed="rId2">
              <a:alphaModFix/>
            </a:blip>
            <a:stretch>
              <a:fillRect t="-16328" b="-33708"/>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69" name="Google Shape;69;g1777ecd4cf8_0_328"/>
          <p:cNvSpPr txBox="1">
            <a:spLocks noGrp="1"/>
          </p:cNvSpPr>
          <p:nvPr>
            <p:ph type="sldNum" idx="12"/>
          </p:nvPr>
        </p:nvSpPr>
        <p:spPr>
          <a:xfrm>
            <a:off x="10668000" y="6355080"/>
            <a:ext cx="812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g1777ecd4cf8_0_328"/>
          <p:cNvSpPr/>
          <p:nvPr/>
        </p:nvSpPr>
        <p:spPr>
          <a:xfrm>
            <a:off x="9144000" y="0"/>
            <a:ext cx="3048000" cy="3060300"/>
          </a:xfrm>
          <a:prstGeom prst="rect">
            <a:avLst/>
          </a:prstGeom>
          <a:blipFill rotWithShape="1">
            <a:blip r:embed="rId3">
              <a:alphaModFix/>
            </a:blip>
            <a:stretch>
              <a:fillRect l="-25298" r="-25298"/>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71" name="Google Shape;71;g1777ecd4cf8_0_328"/>
          <p:cNvSpPr/>
          <p:nvPr/>
        </p:nvSpPr>
        <p:spPr>
          <a:xfrm>
            <a:off x="0" y="3060192"/>
            <a:ext cx="3048000" cy="3060300"/>
          </a:xfrm>
          <a:prstGeom prst="rect">
            <a:avLst/>
          </a:prstGeom>
          <a:blipFill rotWithShape="1">
            <a:blip r:embed="rId4">
              <a:alphaModFix/>
            </a:blip>
            <a:stretch>
              <a:fillRect l="-25289" r="-2528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72" name="Google Shape;72;g1777ecd4cf8_0_328"/>
          <p:cNvSpPr/>
          <p:nvPr/>
        </p:nvSpPr>
        <p:spPr>
          <a:xfrm>
            <a:off x="3048000" y="-6153"/>
            <a:ext cx="3048000" cy="3066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73" name="Google Shape;73;g1777ecd4cf8_0_328"/>
          <p:cNvSpPr txBox="1">
            <a:spLocks noGrp="1"/>
          </p:cNvSpPr>
          <p:nvPr>
            <p:ph type="body" idx="1"/>
          </p:nvPr>
        </p:nvSpPr>
        <p:spPr>
          <a:xfrm>
            <a:off x="0" y="410635"/>
            <a:ext cx="3048000" cy="2071500"/>
          </a:xfrm>
          <a:prstGeom prst="rect">
            <a:avLst/>
          </a:prstGeom>
          <a:noFill/>
          <a:ln>
            <a:noFill/>
          </a:ln>
        </p:spPr>
        <p:txBody>
          <a:bodyPr spcFirstLastPara="1" wrap="square" lIns="0" tIns="0" rIns="0" bIns="0" anchor="ctr" anchorCtr="0">
            <a:noAutofit/>
          </a:bodyPr>
          <a:lstStyle>
            <a:lvl1pPr marL="457200" marR="0" lvl="0" indent="-228600" algn="ctr" rtl="0">
              <a:spcBef>
                <a:spcPts val="747"/>
              </a:spcBef>
              <a:spcAft>
                <a:spcPts val="0"/>
              </a:spcAft>
              <a:buClr>
                <a:schemeClr val="accent1"/>
              </a:buClr>
              <a:buSzPts val="3733"/>
              <a:buFont typeface="Arial"/>
              <a:buNone/>
              <a:defRPr sz="3733" b="1" i="0" u="none" strike="noStrike" cap="none">
                <a:solidFill>
                  <a:schemeClr val="accent1"/>
                </a:solidFill>
                <a:latin typeface="Arial"/>
                <a:ea typeface="Arial"/>
                <a:cs typeface="Arial"/>
                <a:sym typeface="Arial"/>
              </a:defRPr>
            </a:lvl1pPr>
            <a:lvl2pPr marL="914400" marR="0" lvl="1" indent="-228600" algn="l" rtl="0">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g1777ecd4cf8_0_335"/>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rgbClr val="4A0D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g1777ecd4cf8_0_335"/>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4A0D66"/>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4A0D66"/>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4A0D66"/>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4A0D66"/>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4A0D66"/>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4A0D66"/>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4A0D66"/>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4A0D66"/>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4A0D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hite Background 1" type="obj">
  <p:cSld name="OBJECT">
    <p:spTree>
      <p:nvGrpSpPr>
        <p:cNvPr id="1" name="Shape 81"/>
        <p:cNvGrpSpPr/>
        <p:nvPr/>
      </p:nvGrpSpPr>
      <p:grpSpPr>
        <a:xfrm>
          <a:off x="0" y="0"/>
          <a:ext cx="0" cy="0"/>
          <a:chOff x="0" y="0"/>
          <a:chExt cx="0" cy="0"/>
        </a:xfrm>
      </p:grpSpPr>
      <p:sp>
        <p:nvSpPr>
          <p:cNvPr id="82" name="Google Shape;82;g1777ecd4cf8_0_366"/>
          <p:cNvSpPr txBox="1">
            <a:spLocks noGrp="1"/>
          </p:cNvSpPr>
          <p:nvPr>
            <p:ph type="title"/>
          </p:nvPr>
        </p:nvSpPr>
        <p:spPr>
          <a:xfrm>
            <a:off x="609600" y="274637"/>
            <a:ext cx="10972800" cy="831900"/>
          </a:xfrm>
          <a:prstGeom prst="rect">
            <a:avLst/>
          </a:prstGeom>
          <a:noFill/>
          <a:ln>
            <a:noFill/>
          </a:ln>
        </p:spPr>
        <p:txBody>
          <a:bodyPr spcFirstLastPara="1" wrap="square" lIns="121900" tIns="60925" rIns="121900" bIns="60925" anchor="t" anchorCtr="0">
            <a:noAutofit/>
          </a:bodyPr>
          <a:lstStyle>
            <a:lvl1pPr marR="0" lvl="0"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83" name="Google Shape;83;g1777ecd4cf8_0_366"/>
          <p:cNvSpPr txBox="1">
            <a:spLocks noGrp="1"/>
          </p:cNvSpPr>
          <p:nvPr>
            <p:ph type="body" idx="1"/>
          </p:nvPr>
        </p:nvSpPr>
        <p:spPr>
          <a:xfrm>
            <a:off x="609600" y="1111029"/>
            <a:ext cx="10972800" cy="4973100"/>
          </a:xfrm>
          <a:prstGeom prst="rect">
            <a:avLst/>
          </a:prstGeom>
          <a:noFill/>
          <a:ln>
            <a:noFill/>
          </a:ln>
        </p:spPr>
        <p:txBody>
          <a:bodyPr spcFirstLastPara="1" wrap="square" lIns="121900" tIns="60925" rIns="121900" bIns="60925" anchor="t" anchorCtr="0">
            <a:noAutofit/>
          </a:bodyPr>
          <a:lstStyle>
            <a:lvl1pPr marL="457200" marR="0" lvl="0" indent="-463550" algn="l" rtl="0">
              <a:spcBef>
                <a:spcPts val="70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1pPr>
            <a:lvl2pPr marL="914400" marR="0" lvl="1" indent="-431800" algn="l" rtl="0">
              <a:spcBef>
                <a:spcPts val="6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3pPr>
            <a:lvl4pPr marL="1828800" marR="0" lvl="3"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4" name="Google Shape;84;g1777ecd4cf8_0_366"/>
          <p:cNvSpPr txBox="1">
            <a:spLocks noGrp="1"/>
          </p:cNvSpPr>
          <p:nvPr>
            <p:ph type="sldNum" idx="12"/>
          </p:nvPr>
        </p:nvSpPr>
        <p:spPr>
          <a:xfrm>
            <a:off x="10668000" y="6355080"/>
            <a:ext cx="8127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hite Background 2" type="twoObj">
  <p:cSld name="TWO_OBJECTS">
    <p:spTree>
      <p:nvGrpSpPr>
        <p:cNvPr id="1" name="Shape 85"/>
        <p:cNvGrpSpPr/>
        <p:nvPr/>
      </p:nvGrpSpPr>
      <p:grpSpPr>
        <a:xfrm>
          <a:off x="0" y="0"/>
          <a:ext cx="0" cy="0"/>
          <a:chOff x="0" y="0"/>
          <a:chExt cx="0" cy="0"/>
        </a:xfrm>
      </p:grpSpPr>
      <p:sp>
        <p:nvSpPr>
          <p:cNvPr id="86" name="Google Shape;86;g1777ecd4cf8_0_370"/>
          <p:cNvSpPr txBox="1">
            <a:spLocks noGrp="1"/>
          </p:cNvSpPr>
          <p:nvPr>
            <p:ph type="title"/>
          </p:nvPr>
        </p:nvSpPr>
        <p:spPr>
          <a:xfrm>
            <a:off x="609600" y="274637"/>
            <a:ext cx="10972800" cy="831900"/>
          </a:xfrm>
          <a:prstGeom prst="rect">
            <a:avLst/>
          </a:prstGeom>
          <a:noFill/>
          <a:ln>
            <a:noFill/>
          </a:ln>
        </p:spPr>
        <p:txBody>
          <a:bodyPr spcFirstLastPara="1" wrap="square" lIns="121900" tIns="60925" rIns="121900" bIns="60925" anchor="t" anchorCtr="0">
            <a:noAutofit/>
          </a:bodyPr>
          <a:lstStyle>
            <a:lvl1pPr marR="0" lvl="0"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87" name="Google Shape;87;g1777ecd4cf8_0_370"/>
          <p:cNvSpPr txBox="1">
            <a:spLocks noGrp="1"/>
          </p:cNvSpPr>
          <p:nvPr>
            <p:ph type="body" idx="1"/>
          </p:nvPr>
        </p:nvSpPr>
        <p:spPr>
          <a:xfrm>
            <a:off x="609600" y="1114301"/>
            <a:ext cx="5384700" cy="4983300"/>
          </a:xfrm>
          <a:prstGeom prst="rect">
            <a:avLst/>
          </a:prstGeom>
          <a:noFill/>
          <a:ln>
            <a:noFill/>
          </a:ln>
        </p:spPr>
        <p:txBody>
          <a:bodyPr spcFirstLastPara="1" wrap="square" lIns="121900" tIns="60925" rIns="121900" bIns="60925" anchor="t" anchorCtr="0">
            <a:noAutofit/>
          </a:bodyPr>
          <a:lstStyle>
            <a:lvl1pPr marL="457200" marR="0" lvl="0" indent="-463550" algn="l" rtl="0">
              <a:spcBef>
                <a:spcPts val="70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1pPr>
            <a:lvl2pPr marL="914400" marR="0" lvl="1" indent="-431800" algn="l" rtl="0">
              <a:spcBef>
                <a:spcPts val="6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3pPr>
            <a:lvl4pPr marL="1828800" marR="0" lvl="3"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88" name="Google Shape;88;g1777ecd4cf8_0_370"/>
          <p:cNvSpPr txBox="1">
            <a:spLocks noGrp="1"/>
          </p:cNvSpPr>
          <p:nvPr>
            <p:ph type="body" idx="2"/>
          </p:nvPr>
        </p:nvSpPr>
        <p:spPr>
          <a:xfrm>
            <a:off x="6197600" y="1114301"/>
            <a:ext cx="5384700" cy="4983300"/>
          </a:xfrm>
          <a:prstGeom prst="rect">
            <a:avLst/>
          </a:prstGeom>
          <a:noFill/>
          <a:ln>
            <a:noFill/>
          </a:ln>
        </p:spPr>
        <p:txBody>
          <a:bodyPr spcFirstLastPara="1" wrap="square" lIns="121900" tIns="60925" rIns="121900" bIns="60925" anchor="t" anchorCtr="0">
            <a:noAutofit/>
          </a:bodyPr>
          <a:lstStyle>
            <a:lvl1pPr marL="457200" marR="0" lvl="0" indent="-463550" algn="l" rtl="0">
              <a:spcBef>
                <a:spcPts val="70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1pPr>
            <a:lvl2pPr marL="914400" marR="0" lvl="1" indent="-431800" algn="l" rtl="0">
              <a:spcBef>
                <a:spcPts val="6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3pPr>
            <a:lvl4pPr marL="1828800" marR="0" lvl="3"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89" name="Google Shape;89;g1777ecd4cf8_0_370"/>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hite Background 3">
  <p:cSld name="White Background 3">
    <p:spTree>
      <p:nvGrpSpPr>
        <p:cNvPr id="1" name="Shape 90"/>
        <p:cNvGrpSpPr/>
        <p:nvPr/>
      </p:nvGrpSpPr>
      <p:grpSpPr>
        <a:xfrm>
          <a:off x="0" y="0"/>
          <a:ext cx="0" cy="0"/>
          <a:chOff x="0" y="0"/>
          <a:chExt cx="0" cy="0"/>
        </a:xfrm>
      </p:grpSpPr>
      <p:sp>
        <p:nvSpPr>
          <p:cNvPr id="91" name="Google Shape;91;g1777ecd4cf8_0_375"/>
          <p:cNvSpPr txBox="1">
            <a:spLocks noGrp="1"/>
          </p:cNvSpPr>
          <p:nvPr>
            <p:ph type="title"/>
          </p:nvPr>
        </p:nvSpPr>
        <p:spPr>
          <a:xfrm>
            <a:off x="609600" y="274637"/>
            <a:ext cx="6961500" cy="1630500"/>
          </a:xfrm>
          <a:prstGeom prst="rect">
            <a:avLst/>
          </a:prstGeom>
          <a:noFill/>
          <a:ln>
            <a:noFill/>
          </a:ln>
        </p:spPr>
        <p:txBody>
          <a:bodyPr spcFirstLastPara="1" wrap="square" lIns="121900" tIns="60925" rIns="121900" bIns="60925" anchor="t" anchorCtr="0">
            <a:noAutofit/>
          </a:bodyPr>
          <a:lstStyle>
            <a:lvl1pPr marR="0" lvl="0"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92" name="Google Shape;92;g1777ecd4cf8_0_375"/>
          <p:cNvSpPr txBox="1">
            <a:spLocks noGrp="1"/>
          </p:cNvSpPr>
          <p:nvPr>
            <p:ph type="body" idx="1"/>
          </p:nvPr>
        </p:nvSpPr>
        <p:spPr>
          <a:xfrm>
            <a:off x="609600" y="1905000"/>
            <a:ext cx="6961500" cy="4183200"/>
          </a:xfrm>
          <a:prstGeom prst="rect">
            <a:avLst/>
          </a:prstGeom>
          <a:noFill/>
          <a:ln>
            <a:noFill/>
          </a:ln>
        </p:spPr>
        <p:txBody>
          <a:bodyPr spcFirstLastPara="1" wrap="square" lIns="121900" tIns="60925" rIns="121900" bIns="60925" anchor="t" anchorCtr="0">
            <a:noAutofit/>
          </a:bodyPr>
          <a:lstStyle>
            <a:lvl1pPr marL="457200" marR="0" lvl="0" indent="-463550" algn="l" rtl="0">
              <a:spcBef>
                <a:spcPts val="70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1pPr>
            <a:lvl2pPr marL="914400" marR="0" lvl="1" indent="-431800" algn="l" rtl="0">
              <a:spcBef>
                <a:spcPts val="6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3pPr>
            <a:lvl4pPr marL="1828800" marR="0" lvl="3"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93" name="Google Shape;93;g1777ecd4cf8_0_375"/>
          <p:cNvSpPr txBox="1">
            <a:spLocks noGrp="1"/>
          </p:cNvSpPr>
          <p:nvPr>
            <p:ph type="body" idx="2"/>
          </p:nvPr>
        </p:nvSpPr>
        <p:spPr>
          <a:xfrm>
            <a:off x="7627727" y="0"/>
            <a:ext cx="4560000" cy="6117300"/>
          </a:xfrm>
          <a:prstGeom prst="rect">
            <a:avLst/>
          </a:prstGeom>
          <a:solidFill>
            <a:schemeClr val="lt2"/>
          </a:solidFill>
          <a:ln>
            <a:noFill/>
          </a:ln>
        </p:spPr>
        <p:txBody>
          <a:bodyPr spcFirstLastPara="1" wrap="square" lIns="121900" tIns="60925" rIns="121900" bIns="60925" anchor="ctr" anchorCtr="0">
            <a:noAutofit/>
          </a:bodyPr>
          <a:lstStyle>
            <a:lvl1pPr marL="457200" marR="0" lvl="0" indent="-228600" algn="l" rtl="0">
              <a:spcBef>
                <a:spcPts val="6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31800" algn="l" rtl="0">
              <a:spcBef>
                <a:spcPts val="6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3pPr>
            <a:lvl4pPr marL="1828800" marR="0" lvl="3"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94" name="Google Shape;94;g1777ecd4cf8_0_375"/>
          <p:cNvSpPr txBox="1">
            <a:spLocks noGrp="1"/>
          </p:cNvSpPr>
          <p:nvPr>
            <p:ph type="sldNum" idx="12"/>
          </p:nvPr>
        </p:nvSpPr>
        <p:spPr>
          <a:xfrm>
            <a:off x="10668000" y="6355080"/>
            <a:ext cx="8127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hite Background 2" type="twoObj">
  <p:cSld name="TWO_OBJECTS">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609600" y="274637"/>
            <a:ext cx="10972800" cy="83210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6"/>
          <p:cNvSpPr txBox="1">
            <a:spLocks noGrp="1"/>
          </p:cNvSpPr>
          <p:nvPr>
            <p:ph type="body" idx="1"/>
          </p:nvPr>
        </p:nvSpPr>
        <p:spPr>
          <a:xfrm>
            <a:off x="609600" y="1114301"/>
            <a:ext cx="5384800" cy="4983163"/>
          </a:xfrm>
          <a:prstGeom prst="rect">
            <a:avLst/>
          </a:prstGeom>
          <a:noFill/>
          <a:ln>
            <a:noFill/>
          </a:ln>
        </p:spPr>
        <p:txBody>
          <a:bodyPr spcFirstLastPara="1" wrap="square" lIns="91425" tIns="45700" rIns="91425" bIns="45700" anchor="t" anchorCtr="0">
            <a:noAutofit/>
          </a:bodyPr>
          <a:lstStyle>
            <a:lvl1pPr marL="457200" marR="0" lvl="0"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1pPr>
            <a:lvl2pPr marL="914400" marR="0" lvl="1"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20" name="Google Shape;20;p16"/>
          <p:cNvSpPr txBox="1">
            <a:spLocks noGrp="1"/>
          </p:cNvSpPr>
          <p:nvPr>
            <p:ph type="body" idx="2"/>
          </p:nvPr>
        </p:nvSpPr>
        <p:spPr>
          <a:xfrm>
            <a:off x="6197600" y="1114301"/>
            <a:ext cx="5384800" cy="4983163"/>
          </a:xfrm>
          <a:prstGeom prst="rect">
            <a:avLst/>
          </a:prstGeom>
          <a:noFill/>
          <a:ln>
            <a:noFill/>
          </a:ln>
        </p:spPr>
        <p:txBody>
          <a:bodyPr spcFirstLastPara="1" wrap="square" lIns="91425" tIns="45700" rIns="91425" bIns="45700" anchor="t" anchorCtr="0">
            <a:noAutofit/>
          </a:bodyPr>
          <a:lstStyle>
            <a:lvl1pPr marL="457200" marR="0" lvl="0"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1pPr>
            <a:lvl2pPr marL="914400" marR="0" lvl="1"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21" name="Google Shape;21;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ite Background 3">
  <p:cSld name="White Background 3">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609600" y="274638"/>
            <a:ext cx="6961632" cy="163036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17"/>
          <p:cNvSpPr txBox="1">
            <a:spLocks noGrp="1"/>
          </p:cNvSpPr>
          <p:nvPr>
            <p:ph type="body" idx="1"/>
          </p:nvPr>
        </p:nvSpPr>
        <p:spPr>
          <a:xfrm>
            <a:off x="609600" y="1905000"/>
            <a:ext cx="6961632" cy="4183096"/>
          </a:xfrm>
          <a:prstGeom prst="rect">
            <a:avLst/>
          </a:prstGeom>
          <a:noFill/>
          <a:ln>
            <a:noFill/>
          </a:ln>
        </p:spPr>
        <p:txBody>
          <a:bodyPr spcFirstLastPara="1" wrap="square" lIns="91425" tIns="45700" rIns="91425" bIns="45700" anchor="t" anchorCtr="0">
            <a:noAutofit/>
          </a:bodyPr>
          <a:lstStyle>
            <a:lvl1pPr marL="457200" marR="0" lvl="0"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1pPr>
            <a:lvl2pPr marL="914400" marR="0" lvl="1"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25" name="Google Shape;25;p17"/>
          <p:cNvSpPr txBox="1">
            <a:spLocks noGrp="1"/>
          </p:cNvSpPr>
          <p:nvPr>
            <p:ph type="body" idx="2"/>
          </p:nvPr>
        </p:nvSpPr>
        <p:spPr>
          <a:xfrm>
            <a:off x="7627727" y="0"/>
            <a:ext cx="4559808" cy="6117336"/>
          </a:xfrm>
          <a:prstGeom prst="rect">
            <a:avLst/>
          </a:prstGeom>
          <a:solidFill>
            <a:schemeClr val="lt2"/>
          </a:solid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26" name="Google Shape;26;p17"/>
          <p:cNvSpPr txBox="1">
            <a:spLocks noGrp="1"/>
          </p:cNvSpPr>
          <p:nvPr>
            <p:ph type="sldNum" idx="12"/>
          </p:nvPr>
        </p:nvSpPr>
        <p:spPr>
          <a:xfrm>
            <a:off x="10668000" y="6355080"/>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hite-background-title-stacked">
  <p:cSld name="white-background-title-stacked">
    <p:spTree>
      <p:nvGrpSpPr>
        <p:cNvPr id="1" name="Shape 31"/>
        <p:cNvGrpSpPr/>
        <p:nvPr/>
      </p:nvGrpSpPr>
      <p:grpSpPr>
        <a:xfrm>
          <a:off x="0" y="0"/>
          <a:ext cx="0" cy="0"/>
          <a:chOff x="0" y="0"/>
          <a:chExt cx="0" cy="0"/>
        </a:xfrm>
      </p:grpSpPr>
      <p:sp>
        <p:nvSpPr>
          <p:cNvPr id="32" name="Google Shape;32;g1777ecd4cf8_0_292"/>
          <p:cNvSpPr txBox="1">
            <a:spLocks noGrp="1"/>
          </p:cNvSpPr>
          <p:nvPr>
            <p:ph type="sldNum" idx="12"/>
          </p:nvPr>
        </p:nvSpPr>
        <p:spPr>
          <a:xfrm>
            <a:off x="10668000" y="6355080"/>
            <a:ext cx="812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g1777ecd4cf8_0_292"/>
          <p:cNvSpPr txBox="1">
            <a:spLocks noGrp="1"/>
          </p:cNvSpPr>
          <p:nvPr>
            <p:ph type="body" idx="1"/>
          </p:nvPr>
        </p:nvSpPr>
        <p:spPr>
          <a:xfrm>
            <a:off x="609600" y="410634"/>
            <a:ext cx="3936900" cy="3915900"/>
          </a:xfrm>
          <a:prstGeom prst="rect">
            <a:avLst/>
          </a:prstGeom>
          <a:noFill/>
          <a:ln>
            <a:noFill/>
          </a:ln>
        </p:spPr>
        <p:txBody>
          <a:bodyPr spcFirstLastPara="1" wrap="square" lIns="0" tIns="0" rIns="0" bIns="0" anchor="t" anchorCtr="0">
            <a:noAutofit/>
          </a:bodyPr>
          <a:lstStyle>
            <a:lvl1pPr marL="457200" marR="0" lvl="0" indent="-228600" algn="l" rtl="0">
              <a:spcBef>
                <a:spcPts val="747"/>
              </a:spcBef>
              <a:spcAft>
                <a:spcPts val="0"/>
              </a:spcAft>
              <a:buClr>
                <a:schemeClr val="accent1"/>
              </a:buClr>
              <a:buSzPts val="3733"/>
              <a:buFont typeface="Arial"/>
              <a:buNone/>
              <a:defRPr sz="3733" b="1" i="0" u="none" strike="noStrike" cap="none">
                <a:solidFill>
                  <a:schemeClr val="accent1"/>
                </a:solidFill>
                <a:latin typeface="Arial"/>
                <a:ea typeface="Arial"/>
                <a:cs typeface="Arial"/>
                <a:sym typeface="Arial"/>
              </a:defRPr>
            </a:lvl1pPr>
            <a:lvl2pPr marL="914400" marR="0" lvl="1" indent="-228600" algn="l" rtl="0">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ite Background 1" type="obj">
  <p:cSld name="OBJECT">
    <p:spTree>
      <p:nvGrpSpPr>
        <p:cNvPr id="1" name="Shape 34"/>
        <p:cNvGrpSpPr/>
        <p:nvPr/>
      </p:nvGrpSpPr>
      <p:grpSpPr>
        <a:xfrm>
          <a:off x="0" y="0"/>
          <a:ext cx="0" cy="0"/>
          <a:chOff x="0" y="0"/>
          <a:chExt cx="0" cy="0"/>
        </a:xfrm>
      </p:grpSpPr>
      <p:sp>
        <p:nvSpPr>
          <p:cNvPr id="35" name="Google Shape;35;g1777ecd4cf8_0_295"/>
          <p:cNvSpPr txBox="1">
            <a:spLocks noGrp="1"/>
          </p:cNvSpPr>
          <p:nvPr>
            <p:ph type="title"/>
          </p:nvPr>
        </p:nvSpPr>
        <p:spPr>
          <a:xfrm>
            <a:off x="609600" y="274637"/>
            <a:ext cx="10972800" cy="8322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chemeClr val="accent1"/>
              </a:buClr>
              <a:buSzPts val="3733"/>
              <a:buFont typeface="Arial"/>
              <a:buNone/>
              <a:defRPr sz="3733" b="1"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 name="Google Shape;36;g1777ecd4cf8_0_295"/>
          <p:cNvSpPr txBox="1">
            <a:spLocks noGrp="1"/>
          </p:cNvSpPr>
          <p:nvPr>
            <p:ph type="body" idx="1"/>
          </p:nvPr>
        </p:nvSpPr>
        <p:spPr>
          <a:xfrm>
            <a:off x="609600" y="1111029"/>
            <a:ext cx="10972800" cy="4973100"/>
          </a:xfrm>
          <a:prstGeom prst="rect">
            <a:avLst/>
          </a:prstGeom>
          <a:noFill/>
          <a:ln>
            <a:noFill/>
          </a:ln>
        </p:spPr>
        <p:txBody>
          <a:bodyPr spcFirstLastPara="1" wrap="square" lIns="0" tIns="0" rIns="0" bIns="0" anchor="t" anchorCtr="0">
            <a:noAutofit/>
          </a:bodyPr>
          <a:lstStyle>
            <a:lvl1pPr marL="457200" marR="0" lvl="0" indent="-228600" algn="l" rtl="0">
              <a:spcBef>
                <a:spcPts val="48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1pPr>
            <a:lvl2pPr marL="914400" marR="0" lvl="1" indent="-22860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2pPr>
            <a:lvl3pPr marL="1371600" marR="0" lvl="2" indent="-228600"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7" name="Google Shape;37;g1777ecd4cf8_0_295"/>
          <p:cNvSpPr txBox="1">
            <a:spLocks noGrp="1"/>
          </p:cNvSpPr>
          <p:nvPr>
            <p:ph type="sldNum" idx="12"/>
          </p:nvPr>
        </p:nvSpPr>
        <p:spPr>
          <a:xfrm>
            <a:off x="10668000" y="6355080"/>
            <a:ext cx="812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ite-background-title">
  <p:cSld name="white-background-title">
    <p:spTree>
      <p:nvGrpSpPr>
        <p:cNvPr id="1" name="Shape 38"/>
        <p:cNvGrpSpPr/>
        <p:nvPr/>
      </p:nvGrpSpPr>
      <p:grpSpPr>
        <a:xfrm>
          <a:off x="0" y="0"/>
          <a:ext cx="0" cy="0"/>
          <a:chOff x="0" y="0"/>
          <a:chExt cx="0" cy="0"/>
        </a:xfrm>
      </p:grpSpPr>
      <p:sp>
        <p:nvSpPr>
          <p:cNvPr id="39" name="Google Shape;39;g1777ecd4cf8_0_299"/>
          <p:cNvSpPr txBox="1">
            <a:spLocks noGrp="1"/>
          </p:cNvSpPr>
          <p:nvPr>
            <p:ph type="title"/>
          </p:nvPr>
        </p:nvSpPr>
        <p:spPr>
          <a:xfrm>
            <a:off x="609600" y="274637"/>
            <a:ext cx="10972800" cy="8322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chemeClr val="accent1"/>
              </a:buClr>
              <a:buSzPts val="3733"/>
              <a:buFont typeface="Arial"/>
              <a:buNone/>
              <a:defRPr sz="3733" b="1" i="0" u="none" strike="noStrike" cap="non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0" name="Google Shape;40;g1777ecd4cf8_0_299"/>
          <p:cNvSpPr txBox="1">
            <a:spLocks noGrp="1"/>
          </p:cNvSpPr>
          <p:nvPr>
            <p:ph type="sldNum" idx="12"/>
          </p:nvPr>
        </p:nvSpPr>
        <p:spPr>
          <a:xfrm>
            <a:off x="10668000" y="6355080"/>
            <a:ext cx="812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ll-purple">
  <p:cSld name="all-purple">
    <p:bg>
      <p:bgPr>
        <a:solidFill>
          <a:schemeClr val="accent1"/>
        </a:solidFill>
        <a:effectLst/>
      </p:bgPr>
    </p:bg>
    <p:spTree>
      <p:nvGrpSpPr>
        <p:cNvPr id="1" name="Shape 41"/>
        <p:cNvGrpSpPr/>
        <p:nvPr/>
      </p:nvGrpSpPr>
      <p:grpSpPr>
        <a:xfrm>
          <a:off x="0" y="0"/>
          <a:ext cx="0" cy="0"/>
          <a:chOff x="0" y="0"/>
          <a:chExt cx="0" cy="0"/>
        </a:xfrm>
      </p:grpSpPr>
      <p:sp>
        <p:nvSpPr>
          <p:cNvPr id="42" name="Google Shape;42;g1777ecd4cf8_0_302"/>
          <p:cNvSpPr txBox="1">
            <a:spLocks noGrp="1"/>
          </p:cNvSpPr>
          <p:nvPr>
            <p:ph type="sldNum" idx="12"/>
          </p:nvPr>
        </p:nvSpPr>
        <p:spPr>
          <a:xfrm>
            <a:off x="10668000" y="6355080"/>
            <a:ext cx="812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hite-background-blank">
  <p:cSld name="white-background-blank">
    <p:spTree>
      <p:nvGrpSpPr>
        <p:cNvPr id="1" name="Shape 43"/>
        <p:cNvGrpSpPr/>
        <p:nvPr/>
      </p:nvGrpSpPr>
      <p:grpSpPr>
        <a:xfrm>
          <a:off x="0" y="0"/>
          <a:ext cx="0" cy="0"/>
          <a:chOff x="0" y="0"/>
          <a:chExt cx="0" cy="0"/>
        </a:xfrm>
      </p:grpSpPr>
      <p:sp>
        <p:nvSpPr>
          <p:cNvPr id="44" name="Google Shape;44;g1777ecd4cf8_0_304"/>
          <p:cNvSpPr txBox="1">
            <a:spLocks noGrp="1"/>
          </p:cNvSpPr>
          <p:nvPr>
            <p:ph type="sldNum" idx="12"/>
          </p:nvPr>
        </p:nvSpPr>
        <p:spPr>
          <a:xfrm>
            <a:off x="10668000" y="6355080"/>
            <a:ext cx="812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merica">
  <p:cSld name="america">
    <p:bg>
      <p:bgPr>
        <a:solidFill>
          <a:srgbClr val="F2F2F2"/>
        </a:solidFill>
        <a:effectLst/>
      </p:bgPr>
    </p:bg>
    <p:spTree>
      <p:nvGrpSpPr>
        <p:cNvPr id="1" name="Shape 45"/>
        <p:cNvGrpSpPr/>
        <p:nvPr/>
      </p:nvGrpSpPr>
      <p:grpSpPr>
        <a:xfrm>
          <a:off x="0" y="0"/>
          <a:ext cx="0" cy="0"/>
          <a:chOff x="0" y="0"/>
          <a:chExt cx="0" cy="0"/>
        </a:xfrm>
      </p:grpSpPr>
      <p:sp>
        <p:nvSpPr>
          <p:cNvPr id="46" name="Google Shape;46;g1777ecd4cf8_0_306"/>
          <p:cNvSpPr txBox="1">
            <a:spLocks noGrp="1"/>
          </p:cNvSpPr>
          <p:nvPr>
            <p:ph type="sldNum" idx="12"/>
          </p:nvPr>
        </p:nvSpPr>
        <p:spPr>
          <a:xfrm>
            <a:off x="10668000" y="6355080"/>
            <a:ext cx="812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g1777ecd4cf8_0_306"/>
          <p:cNvPicPr preferRelativeResize="0"/>
          <p:nvPr/>
        </p:nvPicPr>
        <p:blipFill rotWithShape="1">
          <a:blip r:embed="rId2">
            <a:alphaModFix/>
          </a:blip>
          <a:srcRect l="16336" t="20259" r="9236" b="31389"/>
          <a:stretch/>
        </p:blipFill>
        <p:spPr>
          <a:xfrm>
            <a:off x="0" y="0"/>
            <a:ext cx="12192000" cy="61203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p:nvPr/>
        </p:nvSpPr>
        <p:spPr>
          <a:xfrm>
            <a:off x="0" y="6119325"/>
            <a:ext cx="12192000" cy="738675"/>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1" name="Google Shape;11;p12"/>
          <p:cNvSpPr txBox="1">
            <a:spLocks noGrp="1"/>
          </p:cNvSpPr>
          <p:nvPr>
            <p:ph type="sldNum" idx="12"/>
          </p:nvPr>
        </p:nvSpPr>
        <p:spPr>
          <a:xfrm>
            <a:off x="10668000" y="6355080"/>
            <a:ext cx="812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 name="Google Shape;12;p12"/>
          <p:cNvPicPr preferRelativeResize="0"/>
          <p:nvPr/>
        </p:nvPicPr>
        <p:blipFill rotWithShape="1">
          <a:blip r:embed="rId5">
            <a:alphaModFix/>
          </a:blip>
          <a:srcRect/>
          <a:stretch/>
        </p:blipFill>
        <p:spPr>
          <a:xfrm>
            <a:off x="4719437" y="6345780"/>
            <a:ext cx="2753127" cy="2857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g1777ecd4cf8_0_288"/>
          <p:cNvSpPr/>
          <p:nvPr/>
        </p:nvSpPr>
        <p:spPr>
          <a:xfrm>
            <a:off x="0" y="6119325"/>
            <a:ext cx="12192000" cy="738600"/>
          </a:xfrm>
          <a:prstGeom prst="rect">
            <a:avLst/>
          </a:prstGeom>
          <a:solidFill>
            <a:schemeClr val="accen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9" name="Google Shape;29;g1777ecd4cf8_0_288"/>
          <p:cNvSpPr txBox="1">
            <a:spLocks noGrp="1"/>
          </p:cNvSpPr>
          <p:nvPr>
            <p:ph type="sldNum" idx="12"/>
          </p:nvPr>
        </p:nvSpPr>
        <p:spPr>
          <a:xfrm>
            <a:off x="10668000" y="6355080"/>
            <a:ext cx="812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g1777ecd4cf8_0_288"/>
          <p:cNvPicPr preferRelativeResize="0"/>
          <p:nvPr/>
        </p:nvPicPr>
        <p:blipFill rotWithShape="1">
          <a:blip r:embed="rId12">
            <a:alphaModFix/>
          </a:blip>
          <a:srcRect/>
          <a:stretch/>
        </p:blipFill>
        <p:spPr>
          <a:xfrm>
            <a:off x="4719437" y="6346927"/>
            <a:ext cx="2753127" cy="2834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g1777ecd4cf8_0_362"/>
          <p:cNvSpPr/>
          <p:nvPr/>
        </p:nvSpPr>
        <p:spPr>
          <a:xfrm>
            <a:off x="0" y="6119325"/>
            <a:ext cx="12192000" cy="738900"/>
          </a:xfrm>
          <a:prstGeom prst="rect">
            <a:avLst/>
          </a:prstGeom>
          <a:solidFill>
            <a:schemeClr val="dk1"/>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79" name="Google Shape;79;g1777ecd4cf8_0_362"/>
          <p:cNvSpPr txBox="1">
            <a:spLocks noGrp="1"/>
          </p:cNvSpPr>
          <p:nvPr>
            <p:ph type="sldNum" idx="12"/>
          </p:nvPr>
        </p:nvSpPr>
        <p:spPr>
          <a:xfrm>
            <a:off x="10668000" y="6355080"/>
            <a:ext cx="8127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0" name="Google Shape;80;g1777ecd4cf8_0_362"/>
          <p:cNvPicPr preferRelativeResize="0"/>
          <p:nvPr/>
        </p:nvPicPr>
        <p:blipFill rotWithShape="1">
          <a:blip r:embed="rId5">
            <a:alphaModFix/>
          </a:blip>
          <a:srcRect/>
          <a:stretch/>
        </p:blipFill>
        <p:spPr>
          <a:xfrm>
            <a:off x="4719436" y="6345780"/>
            <a:ext cx="2753127" cy="2857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70"/>
        <p:cNvGrpSpPr/>
        <p:nvPr/>
      </p:nvGrpSpPr>
      <p:grpSpPr>
        <a:xfrm>
          <a:off x="0" y="0"/>
          <a:ext cx="0" cy="0"/>
          <a:chOff x="0" y="0"/>
          <a:chExt cx="0" cy="0"/>
        </a:xfrm>
      </p:grpSpPr>
      <p:sp>
        <p:nvSpPr>
          <p:cNvPr id="171" name="Google Shape;171;g1777ecd4cf8_0_395"/>
          <p:cNvSpPr txBox="1">
            <a:spLocks noGrp="1"/>
          </p:cNvSpPr>
          <p:nvPr>
            <p:ph type="title"/>
          </p:nvPr>
        </p:nvSpPr>
        <p:spPr>
          <a:xfrm>
            <a:off x="609600" y="304800"/>
            <a:ext cx="8648700" cy="13728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4000"/>
              <a:t>The Progression of Alzheimer’s is Slow and Burdensome</a:t>
            </a:r>
            <a:endParaRPr sz="4000"/>
          </a:p>
          <a:p>
            <a:pPr marL="0" marR="0" lvl="0" indent="0" algn="l" rtl="0">
              <a:lnSpc>
                <a:spcPct val="100000"/>
              </a:lnSpc>
              <a:spcBef>
                <a:spcPts val="0"/>
              </a:spcBef>
              <a:spcAft>
                <a:spcPts val="0"/>
              </a:spcAft>
              <a:buClr>
                <a:schemeClr val="dk1"/>
              </a:buClr>
              <a:buSzPts val="3600"/>
              <a:buFont typeface="Arial"/>
              <a:buNone/>
            </a:pPr>
            <a:endParaRPr sz="4267"/>
          </a:p>
          <a:p>
            <a:pPr marL="0" marR="0" lvl="0" indent="0" algn="l" rtl="0">
              <a:lnSpc>
                <a:spcPct val="100000"/>
              </a:lnSpc>
              <a:spcBef>
                <a:spcPts val="0"/>
              </a:spcBef>
              <a:spcAft>
                <a:spcPts val="0"/>
              </a:spcAft>
              <a:buClr>
                <a:schemeClr val="dk1"/>
              </a:buClr>
              <a:buSzPts val="3600"/>
              <a:buFont typeface="Arial"/>
              <a:buNone/>
            </a:pPr>
            <a:endParaRPr sz="4267"/>
          </a:p>
        </p:txBody>
      </p:sp>
      <p:sp>
        <p:nvSpPr>
          <p:cNvPr id="172" name="Google Shape;172;g1777ecd4cf8_0_395"/>
          <p:cNvSpPr txBox="1">
            <a:spLocks noGrp="1"/>
          </p:cNvSpPr>
          <p:nvPr>
            <p:ph type="body" idx="1"/>
          </p:nvPr>
        </p:nvSpPr>
        <p:spPr>
          <a:xfrm>
            <a:off x="609600" y="1843767"/>
            <a:ext cx="8468700" cy="3287700"/>
          </a:xfrm>
          <a:prstGeom prst="rect">
            <a:avLst/>
          </a:prstGeom>
          <a:noFill/>
          <a:ln>
            <a:noFill/>
          </a:ln>
        </p:spPr>
        <p:txBody>
          <a:bodyPr spcFirstLastPara="1" wrap="square" lIns="121900" tIns="60925" rIns="121900" bIns="60925" anchor="t" anchorCtr="0">
            <a:noAutofit/>
          </a:bodyPr>
          <a:lstStyle/>
          <a:p>
            <a:pPr marL="609584" lvl="0" indent="-448721" algn="l" rtl="0">
              <a:lnSpc>
                <a:spcPct val="100000"/>
              </a:lnSpc>
              <a:spcBef>
                <a:spcPts val="747"/>
              </a:spcBef>
              <a:spcAft>
                <a:spcPts val="0"/>
              </a:spcAft>
              <a:buSzPts val="1700"/>
              <a:buChar char="●"/>
            </a:pPr>
            <a:r>
              <a:rPr lang="en-US" sz="2267"/>
              <a:t>People age 65+ survive an average of </a:t>
            </a:r>
            <a:r>
              <a:rPr lang="en-US" sz="2267" b="1"/>
              <a:t>four to eight years</a:t>
            </a:r>
            <a:r>
              <a:rPr lang="en-US" sz="2267"/>
              <a:t> after a diagnosis, yet some live as long as </a:t>
            </a:r>
            <a:r>
              <a:rPr lang="en-US" sz="2267" b="1"/>
              <a:t>20 years</a:t>
            </a:r>
            <a:r>
              <a:rPr lang="en-US" sz="2267"/>
              <a:t>.</a:t>
            </a:r>
            <a:endParaRPr sz="2267"/>
          </a:p>
          <a:p>
            <a:pPr marL="609584" lvl="0" indent="-448721" algn="l" rtl="0">
              <a:lnSpc>
                <a:spcPct val="100000"/>
              </a:lnSpc>
              <a:spcBef>
                <a:spcPts val="1333"/>
              </a:spcBef>
              <a:spcAft>
                <a:spcPts val="0"/>
              </a:spcAft>
              <a:buSzPts val="1700"/>
              <a:buChar char="●"/>
            </a:pPr>
            <a:r>
              <a:rPr lang="en-US" sz="2267"/>
              <a:t>Individuals who live from age 70 to age 80 with Alzheimer’s dementia will spend an average of </a:t>
            </a:r>
            <a:r>
              <a:rPr lang="en-US" sz="2267" b="1"/>
              <a:t>40%</a:t>
            </a:r>
            <a:r>
              <a:rPr lang="en-US" sz="2267"/>
              <a:t> of this time in dementia’s most severe stage.</a:t>
            </a:r>
            <a:endParaRPr sz="2267"/>
          </a:p>
          <a:p>
            <a:pPr marL="609584" lvl="0" indent="-448721" algn="l" rtl="0">
              <a:lnSpc>
                <a:spcPct val="100000"/>
              </a:lnSpc>
              <a:spcBef>
                <a:spcPts val="1333"/>
              </a:spcBef>
              <a:spcAft>
                <a:spcPts val="0"/>
              </a:spcAft>
              <a:buSzPts val="1700"/>
              <a:buChar char="●"/>
            </a:pPr>
            <a:r>
              <a:rPr lang="en-US" sz="2267"/>
              <a:t>The long duration of the disease </a:t>
            </a:r>
            <a:r>
              <a:rPr lang="en-US" sz="2267" b="1"/>
              <a:t>contributes significantly to the public health impact</a:t>
            </a:r>
            <a:r>
              <a:rPr lang="en-US" sz="2267"/>
              <a:t> of Alzheimer’s.</a:t>
            </a:r>
            <a:endParaRPr sz="2267"/>
          </a:p>
        </p:txBody>
      </p:sp>
      <p:pic>
        <p:nvPicPr>
          <p:cNvPr id="173" name="Google Shape;173;g1777ecd4cf8_0_395"/>
          <p:cNvPicPr preferRelativeResize="0"/>
          <p:nvPr/>
        </p:nvPicPr>
        <p:blipFill rotWithShape="1">
          <a:blip r:embed="rId3">
            <a:alphaModFix/>
          </a:blip>
          <a:srcRect l="35412" t="80" r="7043" b="-80"/>
          <a:stretch/>
        </p:blipFill>
        <p:spPr>
          <a:xfrm>
            <a:off x="9202434" y="-1"/>
            <a:ext cx="2989567" cy="61218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77"/>
        <p:cNvGrpSpPr/>
        <p:nvPr/>
      </p:nvGrpSpPr>
      <p:grpSpPr>
        <a:xfrm>
          <a:off x="0" y="0"/>
          <a:ext cx="0" cy="0"/>
          <a:chOff x="0" y="0"/>
          <a:chExt cx="0" cy="0"/>
        </a:xfrm>
      </p:grpSpPr>
      <p:sp>
        <p:nvSpPr>
          <p:cNvPr id="178" name="Google Shape;178;g1777ecd4cf8_0_427"/>
          <p:cNvSpPr txBox="1">
            <a:spLocks noGrp="1"/>
          </p:cNvSpPr>
          <p:nvPr>
            <p:ph type="title"/>
          </p:nvPr>
        </p:nvSpPr>
        <p:spPr>
          <a:xfrm>
            <a:off x="336475" y="345826"/>
            <a:ext cx="11796900" cy="12048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4000"/>
              <a:t>Alzheimer’s Caregivers Report High Emotional and Physical Stress</a:t>
            </a:r>
            <a:endParaRPr sz="4000"/>
          </a:p>
          <a:p>
            <a:pPr marL="609584" lvl="0" indent="-457188" algn="l" rtl="0">
              <a:lnSpc>
                <a:spcPct val="115000"/>
              </a:lnSpc>
              <a:spcBef>
                <a:spcPts val="1600"/>
              </a:spcBef>
              <a:spcAft>
                <a:spcPts val="0"/>
              </a:spcAft>
              <a:buClr>
                <a:srgbClr val="472063"/>
              </a:buClr>
              <a:buSzPts val="1800"/>
              <a:buChar char="●"/>
            </a:pPr>
            <a:r>
              <a:rPr lang="en-US" sz="2400" b="0">
                <a:solidFill>
                  <a:srgbClr val="472063"/>
                </a:solidFill>
              </a:rPr>
              <a:t>Nearly 6 in 10 (59%) family caregivers of people with Alzheimer’s or other dementias rated the emotional stress of caregiving as high or very high.</a:t>
            </a:r>
            <a:endParaRPr sz="2400" b="0">
              <a:solidFill>
                <a:srgbClr val="472063"/>
              </a:solidFill>
            </a:endParaRPr>
          </a:p>
          <a:p>
            <a:pPr marL="609584" lvl="0" indent="-457188" algn="l" rtl="0">
              <a:lnSpc>
                <a:spcPct val="115000"/>
              </a:lnSpc>
              <a:spcBef>
                <a:spcPts val="0"/>
              </a:spcBef>
              <a:spcAft>
                <a:spcPts val="0"/>
              </a:spcAft>
              <a:buClr>
                <a:srgbClr val="472063"/>
              </a:buClr>
              <a:buSzPts val="1800"/>
              <a:buChar char="●"/>
            </a:pPr>
            <a:r>
              <a:rPr lang="en-US" sz="2400" b="0">
                <a:solidFill>
                  <a:srgbClr val="472063"/>
                </a:solidFill>
              </a:rPr>
              <a:t>74% of caregivers reported they were “somewhat concerned” to “very concerned” about maintaining their own health. </a:t>
            </a:r>
            <a:endParaRPr sz="2400" b="0">
              <a:solidFill>
                <a:srgbClr val="472063"/>
              </a:solidFill>
            </a:endParaRPr>
          </a:p>
          <a:p>
            <a:pPr marL="609584" lvl="0" indent="-457188" algn="l" rtl="0">
              <a:lnSpc>
                <a:spcPct val="115000"/>
              </a:lnSpc>
              <a:spcBef>
                <a:spcPts val="0"/>
              </a:spcBef>
              <a:spcAft>
                <a:spcPts val="0"/>
              </a:spcAft>
              <a:buClr>
                <a:srgbClr val="472063"/>
              </a:buClr>
              <a:buSzPts val="1800"/>
              <a:buChar char="●"/>
            </a:pPr>
            <a:r>
              <a:rPr lang="en-US" sz="2400" b="0">
                <a:solidFill>
                  <a:srgbClr val="472063"/>
                </a:solidFill>
              </a:rPr>
              <a:t>30% increase in depressive symptoms while caring for a spouse. </a:t>
            </a:r>
            <a:endParaRPr sz="2400" b="0">
              <a:solidFill>
                <a:srgbClr val="472063"/>
              </a:solidFill>
            </a:endParaRPr>
          </a:p>
          <a:p>
            <a:pPr marL="609584" lvl="0" indent="-457188" algn="l" rtl="0">
              <a:lnSpc>
                <a:spcPct val="115000"/>
              </a:lnSpc>
              <a:spcBef>
                <a:spcPts val="0"/>
              </a:spcBef>
              <a:spcAft>
                <a:spcPts val="0"/>
              </a:spcAft>
              <a:buClr>
                <a:srgbClr val="472063"/>
              </a:buClr>
              <a:buSzPts val="1800"/>
              <a:buChar char="●"/>
            </a:pPr>
            <a:r>
              <a:rPr lang="en-US" sz="2400" b="0">
                <a:solidFill>
                  <a:srgbClr val="472063"/>
                </a:solidFill>
              </a:rPr>
              <a:t>59% of caregivers felt they were “on duty” 24 hours a day in the year before the death of the person with the disease. </a:t>
            </a:r>
            <a:endParaRPr sz="2400" b="0">
              <a:solidFill>
                <a:srgbClr val="472063"/>
              </a:solidFill>
            </a:endParaRPr>
          </a:p>
          <a:p>
            <a:pPr marL="609584" lvl="0" indent="-457188" algn="l" rtl="0">
              <a:lnSpc>
                <a:spcPct val="115000"/>
              </a:lnSpc>
              <a:spcBef>
                <a:spcPts val="0"/>
              </a:spcBef>
              <a:spcAft>
                <a:spcPts val="0"/>
              </a:spcAft>
              <a:buClr>
                <a:srgbClr val="472063"/>
              </a:buClr>
              <a:buSzPts val="1800"/>
              <a:buChar char="●"/>
            </a:pPr>
            <a:r>
              <a:rPr lang="en-US" sz="2400" b="0">
                <a:solidFill>
                  <a:srgbClr val="472063"/>
                </a:solidFill>
              </a:rPr>
              <a:t>72% of family caregivers experienced relief when the person with Alzheimer’s or another dementia died.</a:t>
            </a:r>
            <a:endParaRPr sz="2400" b="0">
              <a:solidFill>
                <a:srgbClr val="472063"/>
              </a:solidFill>
            </a:endParaRPr>
          </a:p>
          <a:p>
            <a:pPr marL="0" lvl="0" indent="0" algn="l" rtl="0">
              <a:lnSpc>
                <a:spcPct val="115000"/>
              </a:lnSpc>
              <a:spcBef>
                <a:spcPts val="1600"/>
              </a:spcBef>
              <a:spcAft>
                <a:spcPts val="0"/>
              </a:spcAft>
              <a:buSzPts val="3600"/>
              <a:buNone/>
            </a:pPr>
            <a:endParaRPr sz="1333" b="0">
              <a:solidFill>
                <a:srgbClr val="000000"/>
              </a:solidFill>
            </a:endParaRPr>
          </a:p>
          <a:p>
            <a:pPr marL="0" lvl="0" indent="0" algn="l" rtl="0">
              <a:lnSpc>
                <a:spcPct val="115000"/>
              </a:lnSpc>
              <a:spcBef>
                <a:spcPts val="1600"/>
              </a:spcBef>
              <a:spcAft>
                <a:spcPts val="0"/>
              </a:spcAft>
              <a:buSzPts val="3600"/>
              <a:buNone/>
            </a:pPr>
            <a:endParaRPr sz="1333" b="0">
              <a:solidFill>
                <a:srgbClr val="000000"/>
              </a:solidFill>
            </a:endParaRPr>
          </a:p>
          <a:p>
            <a:pPr marL="0" lvl="0" indent="0" algn="l" rtl="0">
              <a:lnSpc>
                <a:spcPct val="100000"/>
              </a:lnSpc>
              <a:spcBef>
                <a:spcPts val="1600"/>
              </a:spcBef>
              <a:spcAft>
                <a:spcPts val="0"/>
              </a:spcAft>
              <a:buSzPts val="3600"/>
              <a:buNone/>
            </a:pPr>
            <a:endParaRPr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83"/>
        <p:cNvGrpSpPr/>
        <p:nvPr/>
      </p:nvGrpSpPr>
      <p:grpSpPr>
        <a:xfrm>
          <a:off x="0" y="0"/>
          <a:ext cx="0" cy="0"/>
          <a:chOff x="0" y="0"/>
          <a:chExt cx="0" cy="0"/>
        </a:xfrm>
      </p:grpSpPr>
      <p:sp>
        <p:nvSpPr>
          <p:cNvPr id="184" name="Google Shape;184;g1777ecd4cf8_0_0"/>
          <p:cNvSpPr txBox="1">
            <a:spLocks noGrp="1"/>
          </p:cNvSpPr>
          <p:nvPr>
            <p:ph type="title"/>
          </p:nvPr>
        </p:nvSpPr>
        <p:spPr>
          <a:xfrm>
            <a:off x="609600" y="274625"/>
            <a:ext cx="10972800" cy="1370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3600"/>
              <a:t>Resources for Oklahomans</a:t>
            </a:r>
            <a:endParaRPr sz="3600"/>
          </a:p>
          <a:p>
            <a:pPr marL="0" lvl="0" indent="0" algn="ctr" rtl="0">
              <a:spcBef>
                <a:spcPts val="747"/>
              </a:spcBef>
              <a:spcAft>
                <a:spcPts val="0"/>
              </a:spcAft>
              <a:buNone/>
            </a:pPr>
            <a:r>
              <a:rPr lang="en-US" sz="3333" b="0"/>
              <a:t>Oklahoma Chapter of Alzheimer’s Association:</a:t>
            </a:r>
            <a:endParaRPr sz="3333" b="0"/>
          </a:p>
          <a:p>
            <a:pPr marL="0" lvl="0" indent="0" algn="ctr" rtl="0">
              <a:spcBef>
                <a:spcPts val="0"/>
              </a:spcBef>
              <a:spcAft>
                <a:spcPts val="0"/>
              </a:spcAft>
              <a:buNone/>
            </a:pPr>
            <a:endParaRPr sz="3600"/>
          </a:p>
        </p:txBody>
      </p:sp>
      <p:sp>
        <p:nvSpPr>
          <p:cNvPr id="185" name="Google Shape;185;g1777ecd4cf8_0_0"/>
          <p:cNvSpPr txBox="1">
            <a:spLocks noGrp="1"/>
          </p:cNvSpPr>
          <p:nvPr>
            <p:ph type="body" idx="1"/>
          </p:nvPr>
        </p:nvSpPr>
        <p:spPr>
          <a:xfrm>
            <a:off x="609600" y="1768800"/>
            <a:ext cx="10972800" cy="42222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endParaRPr sz="1833"/>
          </a:p>
          <a:p>
            <a:pPr marL="0" lvl="0" indent="0" algn="l" rtl="0">
              <a:spcBef>
                <a:spcPts val="747"/>
              </a:spcBef>
              <a:spcAft>
                <a:spcPts val="0"/>
              </a:spcAft>
              <a:buNone/>
            </a:pPr>
            <a:r>
              <a:rPr lang="en-US" sz="3333" u="sng"/>
              <a:t>Education</a:t>
            </a:r>
            <a:r>
              <a:rPr lang="en-US" sz="3333"/>
              <a:t> - </a:t>
            </a:r>
            <a:r>
              <a:rPr lang="en-US" sz="3033"/>
              <a:t>information about Alzheimer's and other dementia meant for caregivers and the general public</a:t>
            </a:r>
            <a:endParaRPr sz="3033"/>
          </a:p>
          <a:p>
            <a:pPr marL="0" lvl="0" indent="0" algn="l" rtl="0">
              <a:spcBef>
                <a:spcPts val="747"/>
              </a:spcBef>
              <a:spcAft>
                <a:spcPts val="0"/>
              </a:spcAft>
              <a:buNone/>
            </a:pPr>
            <a:endParaRPr sz="533"/>
          </a:p>
          <a:p>
            <a:pPr marL="0" lvl="0" indent="0" algn="l" rtl="0">
              <a:spcBef>
                <a:spcPts val="747"/>
              </a:spcBef>
              <a:spcAft>
                <a:spcPts val="0"/>
              </a:spcAft>
              <a:buNone/>
            </a:pPr>
            <a:r>
              <a:rPr lang="en-US" sz="3333" u="sng"/>
              <a:t>Support Groups </a:t>
            </a:r>
            <a:r>
              <a:rPr lang="en-US" sz="3333"/>
              <a:t>- </a:t>
            </a:r>
            <a:r>
              <a:rPr lang="en-US" sz="3033"/>
              <a:t>Support and information for Caregivers</a:t>
            </a:r>
            <a:endParaRPr sz="3033"/>
          </a:p>
          <a:p>
            <a:pPr marL="0" lvl="0" indent="0" algn="l" rtl="0">
              <a:spcBef>
                <a:spcPts val="747"/>
              </a:spcBef>
              <a:spcAft>
                <a:spcPts val="0"/>
              </a:spcAft>
              <a:buNone/>
            </a:pPr>
            <a:endParaRPr sz="533"/>
          </a:p>
          <a:p>
            <a:pPr marL="0" lvl="0" indent="0" algn="l" rtl="0">
              <a:spcBef>
                <a:spcPts val="747"/>
              </a:spcBef>
              <a:spcAft>
                <a:spcPts val="0"/>
              </a:spcAft>
              <a:buNone/>
            </a:pPr>
            <a:r>
              <a:rPr lang="en-US" sz="3333" u="sng"/>
              <a:t>Early Stage Engagement</a:t>
            </a:r>
            <a:r>
              <a:rPr lang="en-US" sz="3333"/>
              <a:t> - </a:t>
            </a:r>
            <a:r>
              <a:rPr lang="en-US" sz="3033"/>
              <a:t>Support and social interaction for persons with dementia</a:t>
            </a:r>
            <a:endParaRPr sz="3033"/>
          </a:p>
          <a:p>
            <a:pPr marL="0" lvl="0" indent="0" algn="l" rtl="0">
              <a:spcBef>
                <a:spcPts val="747"/>
              </a:spcBef>
              <a:spcAft>
                <a:spcPts val="0"/>
              </a:spcAft>
              <a:buNone/>
            </a:pPr>
            <a:endParaRPr sz="3033"/>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90"/>
        <p:cNvGrpSpPr/>
        <p:nvPr/>
      </p:nvGrpSpPr>
      <p:grpSpPr>
        <a:xfrm>
          <a:off x="0" y="0"/>
          <a:ext cx="0" cy="0"/>
          <a:chOff x="0" y="0"/>
          <a:chExt cx="0" cy="0"/>
        </a:xfrm>
      </p:grpSpPr>
      <p:sp>
        <p:nvSpPr>
          <p:cNvPr id="191" name="Google Shape;191;g1777ecd4cf8_0_6"/>
          <p:cNvSpPr txBox="1">
            <a:spLocks noGrp="1"/>
          </p:cNvSpPr>
          <p:nvPr>
            <p:ph type="title"/>
          </p:nvPr>
        </p:nvSpPr>
        <p:spPr>
          <a:xfrm>
            <a:off x="609600" y="274621"/>
            <a:ext cx="10972800" cy="11838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3600"/>
              <a:t>Resources for Oklahomans</a:t>
            </a:r>
            <a:endParaRPr sz="3500"/>
          </a:p>
          <a:p>
            <a:pPr marL="0" lvl="0" indent="0" algn="ctr" rtl="0">
              <a:spcBef>
                <a:spcPts val="747"/>
              </a:spcBef>
              <a:spcAft>
                <a:spcPts val="0"/>
              </a:spcAft>
              <a:buNone/>
            </a:pPr>
            <a:r>
              <a:rPr lang="en-US" sz="3333" b="0"/>
              <a:t>Oklahoma Chapter of Alzheimer’s Association:</a:t>
            </a:r>
            <a:endParaRPr sz="3333" b="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2" name="Google Shape;192;g1777ecd4cf8_0_6"/>
          <p:cNvSpPr txBox="1">
            <a:spLocks noGrp="1"/>
          </p:cNvSpPr>
          <p:nvPr>
            <p:ph type="body" idx="1"/>
          </p:nvPr>
        </p:nvSpPr>
        <p:spPr>
          <a:xfrm>
            <a:off x="609600" y="1458500"/>
            <a:ext cx="10972800" cy="46257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endParaRPr sz="1533"/>
          </a:p>
          <a:p>
            <a:pPr marL="0" lvl="0" indent="0" algn="l" rtl="0">
              <a:spcBef>
                <a:spcPts val="747"/>
              </a:spcBef>
              <a:spcAft>
                <a:spcPts val="0"/>
              </a:spcAft>
              <a:buNone/>
            </a:pPr>
            <a:r>
              <a:rPr lang="en-US" sz="3333"/>
              <a:t>Care Planning - </a:t>
            </a:r>
            <a:r>
              <a:rPr lang="en-US" sz="3033"/>
              <a:t>In person meetings or tele/video meetings to plan and get resources</a:t>
            </a:r>
            <a:endParaRPr sz="3033"/>
          </a:p>
          <a:p>
            <a:pPr marL="0" lvl="0" indent="0" algn="l" rtl="0">
              <a:spcBef>
                <a:spcPts val="747"/>
              </a:spcBef>
              <a:spcAft>
                <a:spcPts val="0"/>
              </a:spcAft>
              <a:buNone/>
            </a:pPr>
            <a:endParaRPr sz="1033"/>
          </a:p>
          <a:p>
            <a:pPr marL="0" lvl="0" indent="0" algn="l" rtl="0">
              <a:spcBef>
                <a:spcPts val="747"/>
              </a:spcBef>
              <a:spcAft>
                <a:spcPts val="0"/>
              </a:spcAft>
              <a:buNone/>
            </a:pPr>
            <a:r>
              <a:rPr lang="en-US" sz="3333"/>
              <a:t>Material Resources - </a:t>
            </a:r>
            <a:r>
              <a:rPr lang="en-US" sz="3033"/>
              <a:t>Brochures, books, info-cards to educate caregivers, family and friends</a:t>
            </a:r>
            <a:endParaRPr sz="3033"/>
          </a:p>
          <a:p>
            <a:pPr marL="0" lvl="0" indent="0" algn="l" rtl="0">
              <a:spcBef>
                <a:spcPts val="747"/>
              </a:spcBef>
              <a:spcAft>
                <a:spcPts val="0"/>
              </a:spcAft>
              <a:buNone/>
            </a:pPr>
            <a:endParaRPr sz="2733"/>
          </a:p>
          <a:p>
            <a:pPr marL="0" lvl="0" indent="0" algn="ctr" rtl="0">
              <a:spcBef>
                <a:spcPts val="747"/>
              </a:spcBef>
              <a:spcAft>
                <a:spcPts val="0"/>
              </a:spcAft>
              <a:buNone/>
            </a:pPr>
            <a:r>
              <a:rPr lang="en-US" sz="3633" b="1"/>
              <a:t>1-800-272-3900</a:t>
            </a:r>
            <a:endParaRPr sz="3633" b="1"/>
          </a:p>
          <a:p>
            <a:pPr marL="0" lvl="0" indent="0" algn="ctr" rtl="0">
              <a:spcBef>
                <a:spcPts val="747"/>
              </a:spcBef>
              <a:spcAft>
                <a:spcPts val="0"/>
              </a:spcAft>
              <a:buNone/>
            </a:pPr>
            <a:r>
              <a:rPr lang="en-US" sz="3633" b="1"/>
              <a:t>24/7 National Number</a:t>
            </a:r>
            <a:endParaRPr sz="3633" b="1"/>
          </a:p>
          <a:p>
            <a:pPr marL="0" lvl="0" indent="0" algn="l" rtl="0">
              <a:spcBef>
                <a:spcPts val="747"/>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10"/>
          <p:cNvSpPr/>
          <p:nvPr/>
        </p:nvSpPr>
        <p:spPr>
          <a:xfrm>
            <a:off x="5971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sp>
        <p:nvSpPr>
          <p:cNvPr id="206" name="Google Shape;206;p11"/>
          <p:cNvSpPr/>
          <p:nvPr/>
        </p:nvSpPr>
        <p:spPr>
          <a:xfrm>
            <a:off x="5971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207" name="Google Shape;207;p11"/>
          <p:cNvSpPr/>
          <p:nvPr/>
        </p:nvSpPr>
        <p:spPr>
          <a:xfrm>
            <a:off x="5971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12"/>
        <p:cNvGrpSpPr/>
        <p:nvPr/>
      </p:nvGrpSpPr>
      <p:grpSpPr>
        <a:xfrm>
          <a:off x="0" y="0"/>
          <a:ext cx="0" cy="0"/>
          <a:chOff x="0" y="0"/>
          <a:chExt cx="0" cy="0"/>
        </a:xfrm>
      </p:grpSpPr>
      <p:sp>
        <p:nvSpPr>
          <p:cNvPr id="213" name="Google Shape;213;g1777ecd4cf8_0_97"/>
          <p:cNvSpPr txBox="1">
            <a:spLocks noGrp="1"/>
          </p:cNvSpPr>
          <p:nvPr>
            <p:ph type="title"/>
          </p:nvPr>
        </p:nvSpPr>
        <p:spPr>
          <a:xfrm>
            <a:off x="609600" y="274637"/>
            <a:ext cx="10972800" cy="832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accent1"/>
              </a:buClr>
              <a:buSzPts val="3700"/>
              <a:buFont typeface="Arial"/>
              <a:buNone/>
            </a:pPr>
            <a:r>
              <a:rPr lang="en-US"/>
              <a:t>How The Alzheimer’s Association Can Help</a:t>
            </a:r>
            <a:endParaRPr/>
          </a:p>
        </p:txBody>
      </p:sp>
      <p:sp>
        <p:nvSpPr>
          <p:cNvPr id="214" name="Google Shape;214;g1777ecd4cf8_0_97"/>
          <p:cNvSpPr txBox="1"/>
          <p:nvPr/>
        </p:nvSpPr>
        <p:spPr>
          <a:xfrm>
            <a:off x="8347656" y="3453465"/>
            <a:ext cx="3117900" cy="21549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1600" b="0" i="0" u="none" strike="noStrike" cap="none">
                <a:solidFill>
                  <a:srgbClr val="000000"/>
                </a:solidFill>
                <a:latin typeface="Arial"/>
                <a:ea typeface="Arial"/>
                <a:cs typeface="Arial"/>
                <a:sym typeface="Arial"/>
              </a:rPr>
              <a:t>Get easy access to resources, community programs and services in your local community at </a:t>
            </a:r>
            <a:r>
              <a:rPr lang="en-US" sz="1600" b="1" i="0" u="none" strike="noStrike" cap="none">
                <a:solidFill>
                  <a:srgbClr val="FA9706"/>
                </a:solidFill>
                <a:latin typeface="Arial"/>
                <a:ea typeface="Arial"/>
                <a:cs typeface="Arial"/>
                <a:sym typeface="Arial"/>
              </a:rPr>
              <a:t>communityresourcefinder.org</a:t>
            </a:r>
            <a:endParaRPr/>
          </a:p>
          <a:p>
            <a:pPr marL="0" marR="0" lvl="0" indent="0" algn="l" rtl="0">
              <a:lnSpc>
                <a:spcPct val="110000"/>
              </a:lnSpc>
              <a:spcBef>
                <a:spcPts val="800"/>
              </a:spcBef>
              <a:spcAft>
                <a:spcPts val="0"/>
              </a:spcAft>
              <a:buNone/>
            </a:pPr>
            <a:r>
              <a:rPr lang="en-US" sz="1600" b="0" i="0" u="none" strike="noStrike" cap="none">
                <a:solidFill>
                  <a:srgbClr val="000000"/>
                </a:solidFill>
                <a:latin typeface="Arial"/>
                <a:ea typeface="Arial"/>
                <a:cs typeface="Arial"/>
                <a:sym typeface="Arial"/>
              </a:rPr>
              <a:t>Find dementia and aging-related resources that connect individuals facing dementia with local programs and services at </a:t>
            </a:r>
            <a:r>
              <a:rPr lang="en-US" sz="1600" b="1" i="0" u="none" strike="noStrike" cap="none">
                <a:solidFill>
                  <a:srgbClr val="FA9706"/>
                </a:solidFill>
                <a:latin typeface="Arial"/>
                <a:ea typeface="Arial"/>
                <a:cs typeface="Arial"/>
                <a:sym typeface="Arial"/>
              </a:rPr>
              <a:t>alz.org</a:t>
            </a:r>
            <a:endParaRPr sz="1600" b="0" i="0" u="none" strike="noStrike" cap="none">
              <a:solidFill>
                <a:srgbClr val="FA9706"/>
              </a:solidFill>
              <a:latin typeface="Arial"/>
              <a:ea typeface="Arial"/>
              <a:cs typeface="Arial"/>
              <a:sym typeface="Arial"/>
            </a:endParaRPr>
          </a:p>
          <a:p>
            <a:pPr marL="0" marR="0" lvl="0" indent="0" algn="l" rtl="0">
              <a:spcBef>
                <a:spcPts val="800"/>
              </a:spcBef>
              <a:spcAft>
                <a:spcPts val="0"/>
              </a:spcAft>
              <a:buNone/>
            </a:pPr>
            <a:endParaRPr sz="2133" b="1" i="0" u="none" strike="noStrike" cap="none">
              <a:solidFill>
                <a:srgbClr val="389C90"/>
              </a:solidFill>
              <a:latin typeface="Arial"/>
              <a:ea typeface="Arial"/>
              <a:cs typeface="Arial"/>
              <a:sym typeface="Arial"/>
            </a:endParaRPr>
          </a:p>
        </p:txBody>
      </p:sp>
      <p:grpSp>
        <p:nvGrpSpPr>
          <p:cNvPr id="215" name="Google Shape;215;g1777ecd4cf8_0_97"/>
          <p:cNvGrpSpPr/>
          <p:nvPr/>
        </p:nvGrpSpPr>
        <p:grpSpPr>
          <a:xfrm>
            <a:off x="911995" y="1249598"/>
            <a:ext cx="2804069" cy="1804970"/>
            <a:chOff x="282154" y="937221"/>
            <a:chExt cx="2808000" cy="1807500"/>
          </a:xfrm>
        </p:grpSpPr>
        <p:sp>
          <p:nvSpPr>
            <p:cNvPr id="216" name="Google Shape;216;g1777ecd4cf8_0_97"/>
            <p:cNvSpPr/>
            <p:nvPr/>
          </p:nvSpPr>
          <p:spPr>
            <a:xfrm>
              <a:off x="744538" y="937221"/>
              <a:ext cx="1807500" cy="1807500"/>
            </a:xfrm>
            <a:prstGeom prst="arc">
              <a:avLst>
                <a:gd name="adj1" fmla="val 10788521"/>
                <a:gd name="adj2" fmla="val 21584156"/>
              </a:avLst>
            </a:prstGeom>
            <a:noFill/>
            <a:ln w="9525" cap="flat" cmpd="sng">
              <a:solidFill>
                <a:srgbClr val="4720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Arial"/>
                <a:ea typeface="Arial"/>
                <a:cs typeface="Arial"/>
                <a:sym typeface="Arial"/>
              </a:endParaRPr>
            </a:p>
          </p:txBody>
        </p:sp>
        <p:grpSp>
          <p:nvGrpSpPr>
            <p:cNvPr id="217" name="Google Shape;217;g1777ecd4cf8_0_97"/>
            <p:cNvGrpSpPr/>
            <p:nvPr/>
          </p:nvGrpSpPr>
          <p:grpSpPr>
            <a:xfrm>
              <a:off x="282154" y="951131"/>
              <a:ext cx="2808000" cy="889861"/>
              <a:chOff x="282154" y="951131"/>
              <a:chExt cx="2808000" cy="889861"/>
            </a:xfrm>
          </p:grpSpPr>
          <p:cxnSp>
            <p:nvCxnSpPr>
              <p:cNvPr id="218" name="Google Shape;218;g1777ecd4cf8_0_97"/>
              <p:cNvCxnSpPr/>
              <p:nvPr/>
            </p:nvCxnSpPr>
            <p:spPr>
              <a:xfrm>
                <a:off x="282154" y="1840992"/>
                <a:ext cx="2808000" cy="0"/>
              </a:xfrm>
              <a:prstGeom prst="straightConnector1">
                <a:avLst/>
              </a:prstGeom>
              <a:noFill/>
              <a:ln w="9525" cap="flat" cmpd="sng">
                <a:solidFill>
                  <a:srgbClr val="472063"/>
                </a:solidFill>
                <a:prstDash val="solid"/>
                <a:round/>
                <a:headEnd type="none" w="sm" len="sm"/>
                <a:tailEnd type="none" w="sm" len="sm"/>
              </a:ln>
            </p:spPr>
          </p:cxnSp>
          <p:pic>
            <p:nvPicPr>
              <p:cNvPr id="219" name="Google Shape;219;g1777ecd4cf8_0_97"/>
              <p:cNvPicPr preferRelativeResize="0"/>
              <p:nvPr/>
            </p:nvPicPr>
            <p:blipFill rotWithShape="1">
              <a:blip r:embed="rId3">
                <a:alphaModFix/>
              </a:blip>
              <a:srcRect/>
              <a:stretch/>
            </p:blipFill>
            <p:spPr>
              <a:xfrm>
                <a:off x="1203378" y="951131"/>
                <a:ext cx="889860" cy="889860"/>
              </a:xfrm>
              <a:prstGeom prst="rect">
                <a:avLst/>
              </a:prstGeom>
              <a:noFill/>
              <a:ln>
                <a:noFill/>
              </a:ln>
            </p:spPr>
          </p:pic>
        </p:grpSp>
      </p:grpSp>
      <p:grpSp>
        <p:nvGrpSpPr>
          <p:cNvPr id="220" name="Google Shape;220;g1777ecd4cf8_0_97"/>
          <p:cNvGrpSpPr/>
          <p:nvPr/>
        </p:nvGrpSpPr>
        <p:grpSpPr>
          <a:xfrm>
            <a:off x="4693816" y="1249598"/>
            <a:ext cx="2804069" cy="1804970"/>
            <a:chOff x="3141837" y="937221"/>
            <a:chExt cx="2808000" cy="1807500"/>
          </a:xfrm>
        </p:grpSpPr>
        <p:sp>
          <p:nvSpPr>
            <p:cNvPr id="221" name="Google Shape;221;g1777ecd4cf8_0_97"/>
            <p:cNvSpPr/>
            <p:nvPr/>
          </p:nvSpPr>
          <p:spPr>
            <a:xfrm>
              <a:off x="3642067" y="937221"/>
              <a:ext cx="1807500" cy="1807500"/>
            </a:xfrm>
            <a:prstGeom prst="arc">
              <a:avLst>
                <a:gd name="adj1" fmla="val 10788521"/>
                <a:gd name="adj2" fmla="val 21584156"/>
              </a:avLst>
            </a:prstGeom>
            <a:noFill/>
            <a:ln w="9525" cap="flat" cmpd="sng">
              <a:solidFill>
                <a:srgbClr val="389C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Arial"/>
                <a:ea typeface="Arial"/>
                <a:cs typeface="Arial"/>
                <a:sym typeface="Arial"/>
              </a:endParaRPr>
            </a:p>
          </p:txBody>
        </p:sp>
        <p:grpSp>
          <p:nvGrpSpPr>
            <p:cNvPr id="222" name="Google Shape;222;g1777ecd4cf8_0_97"/>
            <p:cNvGrpSpPr/>
            <p:nvPr/>
          </p:nvGrpSpPr>
          <p:grpSpPr>
            <a:xfrm>
              <a:off x="3141837" y="1049963"/>
              <a:ext cx="2808000" cy="824568"/>
              <a:chOff x="3141837" y="1049963"/>
              <a:chExt cx="2808000" cy="824568"/>
            </a:xfrm>
          </p:grpSpPr>
          <p:cxnSp>
            <p:nvCxnSpPr>
              <p:cNvPr id="223" name="Google Shape;223;g1777ecd4cf8_0_97"/>
              <p:cNvCxnSpPr/>
              <p:nvPr/>
            </p:nvCxnSpPr>
            <p:spPr>
              <a:xfrm>
                <a:off x="3141837" y="1840992"/>
                <a:ext cx="2808000" cy="0"/>
              </a:xfrm>
              <a:prstGeom prst="straightConnector1">
                <a:avLst/>
              </a:prstGeom>
              <a:noFill/>
              <a:ln w="9525" cap="flat" cmpd="sng">
                <a:solidFill>
                  <a:srgbClr val="389C90"/>
                </a:solidFill>
                <a:prstDash val="solid"/>
                <a:round/>
                <a:headEnd type="none" w="sm" len="sm"/>
                <a:tailEnd type="none" w="sm" len="sm"/>
              </a:ln>
            </p:spPr>
          </p:cxnSp>
          <p:pic>
            <p:nvPicPr>
              <p:cNvPr id="224" name="Google Shape;224;g1777ecd4cf8_0_97"/>
              <p:cNvPicPr preferRelativeResize="0"/>
              <p:nvPr/>
            </p:nvPicPr>
            <p:blipFill rotWithShape="1">
              <a:blip r:embed="rId4">
                <a:alphaModFix/>
              </a:blip>
              <a:srcRect/>
              <a:stretch/>
            </p:blipFill>
            <p:spPr>
              <a:xfrm>
                <a:off x="4159717" y="1049963"/>
                <a:ext cx="824569" cy="824568"/>
              </a:xfrm>
              <a:prstGeom prst="rect">
                <a:avLst/>
              </a:prstGeom>
              <a:noFill/>
              <a:ln>
                <a:noFill/>
              </a:ln>
            </p:spPr>
          </p:pic>
        </p:grpSp>
      </p:grpSp>
      <p:grpSp>
        <p:nvGrpSpPr>
          <p:cNvPr id="225" name="Google Shape;225;g1777ecd4cf8_0_97"/>
          <p:cNvGrpSpPr/>
          <p:nvPr/>
        </p:nvGrpSpPr>
        <p:grpSpPr>
          <a:xfrm>
            <a:off x="8324778" y="1249598"/>
            <a:ext cx="2804069" cy="1804970"/>
            <a:chOff x="5908301" y="937221"/>
            <a:chExt cx="2808000" cy="1807500"/>
          </a:xfrm>
        </p:grpSpPr>
        <p:grpSp>
          <p:nvGrpSpPr>
            <p:cNvPr id="226" name="Google Shape;226;g1777ecd4cf8_0_97"/>
            <p:cNvGrpSpPr/>
            <p:nvPr/>
          </p:nvGrpSpPr>
          <p:grpSpPr>
            <a:xfrm>
              <a:off x="5908301" y="1048665"/>
              <a:ext cx="2808000" cy="810620"/>
              <a:chOff x="5908301" y="1048665"/>
              <a:chExt cx="2808000" cy="810620"/>
            </a:xfrm>
          </p:grpSpPr>
          <p:cxnSp>
            <p:nvCxnSpPr>
              <p:cNvPr id="227" name="Google Shape;227;g1777ecd4cf8_0_97"/>
              <p:cNvCxnSpPr/>
              <p:nvPr/>
            </p:nvCxnSpPr>
            <p:spPr>
              <a:xfrm>
                <a:off x="5908301" y="1840991"/>
                <a:ext cx="2808000" cy="0"/>
              </a:xfrm>
              <a:prstGeom prst="straightConnector1">
                <a:avLst/>
              </a:prstGeom>
              <a:noFill/>
              <a:ln w="9525" cap="flat" cmpd="sng">
                <a:solidFill>
                  <a:srgbClr val="FA9706"/>
                </a:solidFill>
                <a:prstDash val="solid"/>
                <a:round/>
                <a:headEnd type="none" w="sm" len="sm"/>
                <a:tailEnd type="none" w="sm" len="sm"/>
              </a:ln>
            </p:spPr>
          </p:cxnSp>
          <p:pic>
            <p:nvPicPr>
              <p:cNvPr id="228" name="Google Shape;228;g1777ecd4cf8_0_97"/>
              <p:cNvPicPr preferRelativeResize="0"/>
              <p:nvPr/>
            </p:nvPicPr>
            <p:blipFill rotWithShape="1">
              <a:blip r:embed="rId5">
                <a:alphaModFix/>
              </a:blip>
              <a:srcRect/>
              <a:stretch/>
            </p:blipFill>
            <p:spPr>
              <a:xfrm>
                <a:off x="6906990" y="1048665"/>
                <a:ext cx="810620" cy="810620"/>
              </a:xfrm>
              <a:prstGeom prst="rect">
                <a:avLst/>
              </a:prstGeom>
              <a:noFill/>
              <a:ln>
                <a:noFill/>
              </a:ln>
            </p:spPr>
          </p:pic>
        </p:grpSp>
        <p:sp>
          <p:nvSpPr>
            <p:cNvPr id="229" name="Google Shape;229;g1777ecd4cf8_0_97"/>
            <p:cNvSpPr/>
            <p:nvPr/>
          </p:nvSpPr>
          <p:spPr>
            <a:xfrm>
              <a:off x="6408530" y="937221"/>
              <a:ext cx="1807500" cy="1807500"/>
            </a:xfrm>
            <a:prstGeom prst="arc">
              <a:avLst>
                <a:gd name="adj1" fmla="val 10788521"/>
                <a:gd name="adj2" fmla="val 21584156"/>
              </a:avLst>
            </a:prstGeom>
            <a:noFill/>
            <a:ln w="9525" cap="flat" cmpd="sng">
              <a:solidFill>
                <a:srgbClr val="FA97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Arial"/>
                <a:ea typeface="Arial"/>
                <a:cs typeface="Arial"/>
                <a:sym typeface="Arial"/>
              </a:endParaRPr>
            </a:p>
          </p:txBody>
        </p:sp>
      </p:grpSp>
      <p:sp>
        <p:nvSpPr>
          <p:cNvPr id="230" name="Google Shape;230;g1777ecd4cf8_0_97"/>
          <p:cNvSpPr txBox="1"/>
          <p:nvPr/>
        </p:nvSpPr>
        <p:spPr>
          <a:xfrm>
            <a:off x="8337215" y="2333204"/>
            <a:ext cx="2804100" cy="9849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133" b="1" i="0" u="none" strike="noStrike" cap="none">
                <a:solidFill>
                  <a:srgbClr val="FA9706"/>
                </a:solidFill>
                <a:latin typeface="Arial"/>
                <a:ea typeface="Arial"/>
                <a:cs typeface="Arial"/>
                <a:sym typeface="Arial"/>
              </a:rPr>
              <a:t>ALZ &amp; AARP COMMUNITY RESOURCE FINDER</a:t>
            </a:r>
            <a:endParaRPr/>
          </a:p>
        </p:txBody>
      </p:sp>
      <p:sp>
        <p:nvSpPr>
          <p:cNvPr id="231" name="Google Shape;231;g1777ecd4cf8_0_97"/>
          <p:cNvSpPr txBox="1"/>
          <p:nvPr/>
        </p:nvSpPr>
        <p:spPr>
          <a:xfrm>
            <a:off x="4716963" y="2809046"/>
            <a:ext cx="2781000" cy="21549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1600" b="0" i="0" u="none" strike="noStrike" cap="none">
                <a:solidFill>
                  <a:srgbClr val="000000"/>
                </a:solidFill>
                <a:latin typeface="Arial"/>
                <a:ea typeface="Arial"/>
                <a:cs typeface="Arial"/>
                <a:sym typeface="Arial"/>
              </a:rPr>
              <a:t>Find dementia and</a:t>
            </a:r>
            <a:br>
              <a:rPr lang="en-US" sz="16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aging-related resources that connect individuals facing dementia with local programs and services at </a:t>
            </a:r>
            <a:r>
              <a:rPr lang="en-US" sz="1600" b="1" i="0" u="none" strike="noStrike" cap="none">
                <a:solidFill>
                  <a:srgbClr val="389C90"/>
                </a:solidFill>
                <a:latin typeface="Arial"/>
                <a:ea typeface="Arial"/>
                <a:cs typeface="Arial"/>
                <a:sym typeface="Arial"/>
              </a:rPr>
              <a:t>alz.org</a:t>
            </a:r>
            <a:endParaRPr/>
          </a:p>
        </p:txBody>
      </p:sp>
      <p:sp>
        <p:nvSpPr>
          <p:cNvPr id="232" name="Google Shape;232;g1777ecd4cf8_0_97"/>
          <p:cNvSpPr txBox="1"/>
          <p:nvPr/>
        </p:nvSpPr>
        <p:spPr>
          <a:xfrm>
            <a:off x="4706524" y="2333204"/>
            <a:ext cx="2804100" cy="3282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133" b="1" i="0" u="none" strike="noStrike" cap="none">
                <a:solidFill>
                  <a:srgbClr val="389C90"/>
                </a:solidFill>
                <a:latin typeface="Arial"/>
                <a:ea typeface="Arial"/>
                <a:cs typeface="Arial"/>
                <a:sym typeface="Arial"/>
              </a:rPr>
              <a:t>FREE EDUCATION</a:t>
            </a:r>
            <a:endParaRPr/>
          </a:p>
        </p:txBody>
      </p:sp>
      <p:sp>
        <p:nvSpPr>
          <p:cNvPr id="233" name="Google Shape;233;g1777ecd4cf8_0_97"/>
          <p:cNvSpPr txBox="1"/>
          <p:nvPr/>
        </p:nvSpPr>
        <p:spPr>
          <a:xfrm>
            <a:off x="922444" y="2842538"/>
            <a:ext cx="3036900" cy="21549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1600" b="0" i="0" u="none" strike="noStrike" cap="none">
                <a:solidFill>
                  <a:srgbClr val="000000"/>
                </a:solidFill>
                <a:latin typeface="Arial"/>
                <a:ea typeface="Arial"/>
                <a:cs typeface="Arial"/>
                <a:sym typeface="Arial"/>
              </a:rPr>
              <a:t>The Alzheimer’s Association</a:t>
            </a:r>
            <a:br>
              <a:rPr lang="en-US" sz="16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24/7 Helpline </a:t>
            </a:r>
            <a:r>
              <a:rPr lang="en-US" sz="1600" b="1" i="0" u="none" strike="noStrike" cap="none">
                <a:solidFill>
                  <a:srgbClr val="492365"/>
                </a:solidFill>
                <a:latin typeface="Arial"/>
                <a:ea typeface="Arial"/>
                <a:cs typeface="Arial"/>
                <a:sym typeface="Arial"/>
              </a:rPr>
              <a:t>(800.272.3900) </a:t>
            </a:r>
            <a:br>
              <a:rPr lang="en-US" sz="16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is available around the clock, 365 days a year.</a:t>
            </a:r>
            <a:endParaRPr/>
          </a:p>
          <a:p>
            <a:pPr marL="0" marR="0" lvl="0" indent="0" algn="l" rtl="0">
              <a:lnSpc>
                <a:spcPct val="110000"/>
              </a:lnSpc>
              <a:spcBef>
                <a:spcPts val="800"/>
              </a:spcBef>
              <a:spcAft>
                <a:spcPts val="0"/>
              </a:spcAft>
              <a:buNone/>
            </a:pPr>
            <a:r>
              <a:rPr lang="en-US" sz="1600" b="0" i="0" u="none" strike="noStrike" cap="none">
                <a:solidFill>
                  <a:srgbClr val="000000"/>
                </a:solidFill>
                <a:latin typeface="Arial"/>
                <a:ea typeface="Arial"/>
                <a:cs typeface="Arial"/>
                <a:sym typeface="Arial"/>
              </a:rPr>
              <a:t>Through this free service, specialists and master’s-level clinicians offer confidential support and information to people living with dementia, caregivers, families and the public.</a:t>
            </a:r>
            <a:endParaRPr/>
          </a:p>
          <a:p>
            <a:pPr marL="0" marR="0" lvl="0" indent="0" algn="l" rtl="0">
              <a:spcBef>
                <a:spcPts val="800"/>
              </a:spcBef>
              <a:spcAft>
                <a:spcPts val="0"/>
              </a:spcAft>
              <a:buNone/>
            </a:pPr>
            <a:endParaRPr sz="2133" b="1" i="0" u="none" strike="noStrike" cap="none">
              <a:solidFill>
                <a:srgbClr val="389C90"/>
              </a:solidFill>
              <a:latin typeface="Arial"/>
              <a:ea typeface="Arial"/>
              <a:cs typeface="Arial"/>
              <a:sym typeface="Arial"/>
            </a:endParaRPr>
          </a:p>
        </p:txBody>
      </p:sp>
      <p:sp>
        <p:nvSpPr>
          <p:cNvPr id="234" name="Google Shape;234;g1777ecd4cf8_0_97"/>
          <p:cNvSpPr txBox="1"/>
          <p:nvPr/>
        </p:nvSpPr>
        <p:spPr>
          <a:xfrm>
            <a:off x="912004" y="2333205"/>
            <a:ext cx="2804100" cy="3282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133" b="1" i="0" u="none" strike="noStrike" cap="none">
                <a:solidFill>
                  <a:srgbClr val="492365"/>
                </a:solidFill>
                <a:latin typeface="Arial"/>
                <a:ea typeface="Arial"/>
                <a:cs typeface="Arial"/>
                <a:sym typeface="Arial"/>
              </a:rPr>
              <a:t>24/7 HELPLINE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250"/>
                                        <p:tgtEl>
                                          <p:spTgt spid="21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34"/>
                                        </p:tgtEl>
                                        <p:attrNameLst>
                                          <p:attrName>style.visibility</p:attrName>
                                        </p:attrNameLst>
                                      </p:cBhvr>
                                      <p:to>
                                        <p:strVal val="visible"/>
                                      </p:to>
                                    </p:set>
                                    <p:animEffect transition="in" filter="fade">
                                      <p:cBhvr>
                                        <p:cTn id="11" dur="250"/>
                                        <p:tgtEl>
                                          <p:spTgt spid="23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33"/>
                                        </p:tgtEl>
                                        <p:attrNameLst>
                                          <p:attrName>style.visibility</p:attrName>
                                        </p:attrNameLst>
                                      </p:cBhvr>
                                      <p:to>
                                        <p:strVal val="visible"/>
                                      </p:to>
                                    </p:set>
                                    <p:animEffect transition="in" filter="fade">
                                      <p:cBhvr>
                                        <p:cTn id="15" dur="250"/>
                                        <p:tgtEl>
                                          <p:spTgt spid="233"/>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fade">
                                      <p:cBhvr>
                                        <p:cTn id="19" dur="250"/>
                                        <p:tgtEl>
                                          <p:spTgt spid="220"/>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32"/>
                                        </p:tgtEl>
                                        <p:attrNameLst>
                                          <p:attrName>style.visibility</p:attrName>
                                        </p:attrNameLst>
                                      </p:cBhvr>
                                      <p:to>
                                        <p:strVal val="visible"/>
                                      </p:to>
                                    </p:set>
                                    <p:animEffect transition="in" filter="fade">
                                      <p:cBhvr>
                                        <p:cTn id="23" dur="250"/>
                                        <p:tgtEl>
                                          <p:spTgt spid="232"/>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31"/>
                                        </p:tgtEl>
                                        <p:attrNameLst>
                                          <p:attrName>style.visibility</p:attrName>
                                        </p:attrNameLst>
                                      </p:cBhvr>
                                      <p:to>
                                        <p:strVal val="visible"/>
                                      </p:to>
                                    </p:set>
                                    <p:animEffect transition="in" filter="fade">
                                      <p:cBhvr>
                                        <p:cTn id="27" dur="250"/>
                                        <p:tgtEl>
                                          <p:spTgt spid="23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25"/>
                                        </p:tgtEl>
                                        <p:attrNameLst>
                                          <p:attrName>style.visibility</p:attrName>
                                        </p:attrNameLst>
                                      </p:cBhvr>
                                      <p:to>
                                        <p:strVal val="visible"/>
                                      </p:to>
                                    </p:set>
                                    <p:animEffect transition="in" filter="fade">
                                      <p:cBhvr>
                                        <p:cTn id="31" dur="250"/>
                                        <p:tgtEl>
                                          <p:spTgt spid="225"/>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230"/>
                                        </p:tgtEl>
                                        <p:attrNameLst>
                                          <p:attrName>style.visibility</p:attrName>
                                        </p:attrNameLst>
                                      </p:cBhvr>
                                      <p:to>
                                        <p:strVal val="visible"/>
                                      </p:to>
                                    </p:set>
                                    <p:animEffect transition="in" filter="fade">
                                      <p:cBhvr>
                                        <p:cTn id="35" dur="250"/>
                                        <p:tgtEl>
                                          <p:spTgt spid="230"/>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14"/>
                                        </p:tgtEl>
                                        <p:attrNameLst>
                                          <p:attrName>style.visibility</p:attrName>
                                        </p:attrNameLst>
                                      </p:cBhvr>
                                      <p:to>
                                        <p:strVal val="visible"/>
                                      </p:to>
                                    </p:set>
                                    <p:animEffect transition="in" filter="fade">
                                      <p:cBhvr>
                                        <p:cTn id="39" dur="25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4"/>
          <p:cNvSpPr/>
          <p:nvPr/>
        </p:nvSpPr>
        <p:spPr>
          <a:xfrm>
            <a:off x="5971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 </a:t>
            </a:r>
            <a:endParaRPr/>
          </a:p>
        </p:txBody>
      </p:sp>
      <p:sp>
        <p:nvSpPr>
          <p:cNvPr id="112" name="Google Shape;112;p4"/>
          <p:cNvSpPr/>
          <p:nvPr/>
        </p:nvSpPr>
        <p:spPr>
          <a:xfrm>
            <a:off x="5971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113" name="Google Shape;113;p4"/>
          <p:cNvSpPr/>
          <p:nvPr/>
        </p:nvSpPr>
        <p:spPr>
          <a:xfrm>
            <a:off x="5971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114" name="Google Shape;114;p4"/>
          <p:cNvSpPr/>
          <p:nvPr/>
        </p:nvSpPr>
        <p:spPr>
          <a:xfrm>
            <a:off x="5971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115" name="Google Shape;115;p4"/>
          <p:cNvSpPr/>
          <p:nvPr/>
        </p:nvSpPr>
        <p:spPr>
          <a:xfrm>
            <a:off x="5971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2"/>
        <p:cNvGrpSpPr/>
        <p:nvPr/>
      </p:nvGrpSpPr>
      <p:grpSpPr>
        <a:xfrm>
          <a:off x="0" y="0"/>
          <a:ext cx="0" cy="0"/>
          <a:chOff x="0" y="0"/>
          <a:chExt cx="0" cy="0"/>
        </a:xfrm>
      </p:grpSpPr>
      <p:sp>
        <p:nvSpPr>
          <p:cNvPr id="133" name="Google Shape;133;g1777ecd4cf8_0_380"/>
          <p:cNvSpPr txBox="1">
            <a:spLocks noGrp="1"/>
          </p:cNvSpPr>
          <p:nvPr>
            <p:ph type="title"/>
          </p:nvPr>
        </p:nvSpPr>
        <p:spPr>
          <a:xfrm>
            <a:off x="609600" y="352192"/>
            <a:ext cx="10972800" cy="1416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True or False:  </a:t>
            </a:r>
            <a:r>
              <a:rPr lang="en-US" sz="4133" b="0"/>
              <a:t>Alzheimer’s/Dementia is a normal part of aging.</a:t>
            </a:r>
            <a:endParaRPr sz="4133" b="0"/>
          </a:p>
          <a:p>
            <a:pPr marL="0" lvl="0" indent="0" algn="l" rtl="0">
              <a:spcBef>
                <a:spcPts val="0"/>
              </a:spcBef>
              <a:spcAft>
                <a:spcPts val="0"/>
              </a:spcAft>
              <a:buNone/>
            </a:pPr>
            <a:endParaRPr/>
          </a:p>
        </p:txBody>
      </p:sp>
      <p:sp>
        <p:nvSpPr>
          <p:cNvPr id="134" name="Google Shape;134;g1777ecd4cf8_0_380"/>
          <p:cNvSpPr txBox="1">
            <a:spLocks noGrp="1"/>
          </p:cNvSpPr>
          <p:nvPr>
            <p:ph type="body" idx="1"/>
          </p:nvPr>
        </p:nvSpPr>
        <p:spPr>
          <a:xfrm>
            <a:off x="760275" y="2048100"/>
            <a:ext cx="10573800" cy="4035900"/>
          </a:xfrm>
          <a:prstGeom prst="rect">
            <a:avLst/>
          </a:prstGeom>
        </p:spPr>
        <p:txBody>
          <a:bodyPr spcFirstLastPara="1" wrap="square" lIns="91425" tIns="45700" rIns="91425" bIns="45700" anchor="t" anchorCtr="0">
            <a:noAutofit/>
          </a:bodyPr>
          <a:lstStyle/>
          <a:p>
            <a:pPr marL="0" lvl="0" indent="0" algn="l" rtl="0">
              <a:spcBef>
                <a:spcPts val="747"/>
              </a:spcBef>
              <a:spcAft>
                <a:spcPts val="0"/>
              </a:spcAft>
              <a:buNone/>
            </a:pPr>
            <a:r>
              <a:rPr lang="en-US" sz="4133" b="1"/>
              <a:t>False</a:t>
            </a:r>
            <a:endParaRPr sz="4133" b="1"/>
          </a:p>
          <a:p>
            <a:pPr marL="0" lvl="0" indent="0" algn="l" rtl="0">
              <a:spcBef>
                <a:spcPts val="747"/>
              </a:spcBef>
              <a:spcAft>
                <a:spcPts val="0"/>
              </a:spcAft>
              <a:buNone/>
            </a:pPr>
            <a:endParaRPr sz="2733"/>
          </a:p>
          <a:p>
            <a:pPr marL="0" lvl="0" indent="0" algn="l" rtl="0">
              <a:spcBef>
                <a:spcPts val="747"/>
              </a:spcBef>
              <a:spcAft>
                <a:spcPts val="0"/>
              </a:spcAft>
              <a:buNone/>
            </a:pPr>
            <a:r>
              <a:rPr lang="en-US" sz="2733"/>
              <a:t>Disorders grouped under the general term “dementia” are caused by abnormal brain changes.  These changes trigger a decline in thinking skills, also known as cognitive abilities, severe enough to impair daily life and independent function.  They also affect behavior, feelings and relationships.</a:t>
            </a:r>
            <a:endParaRPr sz="2733"/>
          </a:p>
          <a:p>
            <a:pPr marL="0" lvl="0" indent="0" algn="l" rtl="0">
              <a:spcBef>
                <a:spcPts val="747"/>
              </a:spcBef>
              <a:spcAft>
                <a:spcPts val="0"/>
              </a:spcAft>
              <a:buNone/>
            </a:pPr>
            <a:endParaRPr sz="5333"/>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 calcmode="lin" valueType="num">
                                      <p:cBhvr additive="base">
                                        <p:cTn id="7" dur="1000"/>
                                        <p:tgtEl>
                                          <p:spTgt spid="13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 calcmode="lin" valueType="num">
                                      <p:cBhvr additive="base">
                                        <p:cTn id="12" dur="1000"/>
                                        <p:tgtEl>
                                          <p:spTgt spid="13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 calcmode="lin" valueType="num">
                                      <p:cBhvr additive="base">
                                        <p:cTn id="17" dur="1000"/>
                                        <p:tgtEl>
                                          <p:spTgt spid="13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 calcmode="lin" valueType="num">
                                      <p:cBhvr additive="base">
                                        <p:cTn id="22" dur="1000"/>
                                        <p:tgtEl>
                                          <p:spTgt spid="134">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9"/>
        <p:cNvGrpSpPr/>
        <p:nvPr/>
      </p:nvGrpSpPr>
      <p:grpSpPr>
        <a:xfrm>
          <a:off x="0" y="0"/>
          <a:ext cx="0" cy="0"/>
          <a:chOff x="0" y="0"/>
          <a:chExt cx="0" cy="0"/>
        </a:xfrm>
      </p:grpSpPr>
      <p:sp>
        <p:nvSpPr>
          <p:cNvPr id="140" name="Google Shape;140;g1777ecd4cf8_0_257"/>
          <p:cNvSpPr txBox="1">
            <a:spLocks noGrp="1"/>
          </p:cNvSpPr>
          <p:nvPr>
            <p:ph type="body" idx="1"/>
          </p:nvPr>
        </p:nvSpPr>
        <p:spPr>
          <a:xfrm>
            <a:off x="6793015" y="410634"/>
            <a:ext cx="4854600" cy="1258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accent1"/>
              </a:buClr>
              <a:buSzPts val="3700"/>
              <a:buNone/>
            </a:pPr>
            <a:r>
              <a:rPr lang="en-US"/>
              <a:t>Types of Dementia</a:t>
            </a:r>
            <a:endParaRPr/>
          </a:p>
        </p:txBody>
      </p:sp>
      <p:sp>
        <p:nvSpPr>
          <p:cNvPr id="141" name="Google Shape;141;g1777ecd4cf8_0_257"/>
          <p:cNvSpPr/>
          <p:nvPr/>
        </p:nvSpPr>
        <p:spPr>
          <a:xfrm rot="-2700000">
            <a:off x="6991229" y="1648699"/>
            <a:ext cx="416203" cy="416203"/>
          </a:xfrm>
          <a:prstGeom prst="teardrop">
            <a:avLst>
              <a:gd name="adj" fmla="val 100000"/>
            </a:avLst>
          </a:prstGeom>
          <a:solidFill>
            <a:srgbClr val="2568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142" name="Google Shape;142;g1777ecd4cf8_0_257"/>
          <p:cNvSpPr txBox="1"/>
          <p:nvPr/>
        </p:nvSpPr>
        <p:spPr>
          <a:xfrm>
            <a:off x="7579252" y="1672131"/>
            <a:ext cx="2550000" cy="3693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400" b="0" i="0" u="none" strike="noStrike" cap="none">
                <a:solidFill>
                  <a:srgbClr val="3F3F3F"/>
                </a:solidFill>
                <a:latin typeface="Arial"/>
                <a:ea typeface="Arial"/>
                <a:cs typeface="Arial"/>
                <a:sym typeface="Arial"/>
              </a:rPr>
              <a:t>Alzheimer’s</a:t>
            </a:r>
            <a:endParaRPr/>
          </a:p>
        </p:txBody>
      </p:sp>
      <p:sp>
        <p:nvSpPr>
          <p:cNvPr id="143" name="Google Shape;143;g1777ecd4cf8_0_257"/>
          <p:cNvSpPr/>
          <p:nvPr/>
        </p:nvSpPr>
        <p:spPr>
          <a:xfrm rot="-2700000">
            <a:off x="7012876" y="2333345"/>
            <a:ext cx="372928" cy="372928"/>
          </a:xfrm>
          <a:prstGeom prst="teardrop">
            <a:avLst>
              <a:gd name="adj" fmla="val 100000"/>
            </a:avLst>
          </a:prstGeom>
          <a:solidFill>
            <a:srgbClr val="389C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144" name="Google Shape;144;g1777ecd4cf8_0_257"/>
          <p:cNvSpPr txBox="1"/>
          <p:nvPr/>
        </p:nvSpPr>
        <p:spPr>
          <a:xfrm>
            <a:off x="7579252" y="2335140"/>
            <a:ext cx="2550000" cy="3693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400" b="0" i="0" u="none" strike="noStrike" cap="none">
                <a:solidFill>
                  <a:srgbClr val="3F3F3F"/>
                </a:solidFill>
                <a:latin typeface="Arial"/>
                <a:ea typeface="Arial"/>
                <a:cs typeface="Arial"/>
                <a:sym typeface="Arial"/>
              </a:rPr>
              <a:t>Vascular</a:t>
            </a:r>
            <a:endParaRPr/>
          </a:p>
        </p:txBody>
      </p:sp>
      <p:sp>
        <p:nvSpPr>
          <p:cNvPr id="145" name="Google Shape;145;g1777ecd4cf8_0_257"/>
          <p:cNvSpPr/>
          <p:nvPr/>
        </p:nvSpPr>
        <p:spPr>
          <a:xfrm rot="-2700000">
            <a:off x="7038168" y="3007830"/>
            <a:ext cx="322441" cy="322441"/>
          </a:xfrm>
          <a:prstGeom prst="teardrop">
            <a:avLst>
              <a:gd name="adj" fmla="val 10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146" name="Google Shape;146;g1777ecd4cf8_0_257"/>
          <p:cNvSpPr txBox="1"/>
          <p:nvPr/>
        </p:nvSpPr>
        <p:spPr>
          <a:xfrm>
            <a:off x="7579252" y="2984383"/>
            <a:ext cx="2550000" cy="3693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400" b="0" i="0" u="none" strike="noStrike" cap="none">
                <a:solidFill>
                  <a:srgbClr val="3F3F3F"/>
                </a:solidFill>
                <a:latin typeface="Arial"/>
                <a:ea typeface="Arial"/>
                <a:cs typeface="Arial"/>
                <a:sym typeface="Arial"/>
              </a:rPr>
              <a:t>Lewy body</a:t>
            </a:r>
            <a:endParaRPr/>
          </a:p>
        </p:txBody>
      </p:sp>
      <p:sp>
        <p:nvSpPr>
          <p:cNvPr id="147" name="Google Shape;147;g1777ecd4cf8_0_257"/>
          <p:cNvSpPr/>
          <p:nvPr/>
        </p:nvSpPr>
        <p:spPr>
          <a:xfrm rot="-2700000">
            <a:off x="7047938" y="3666831"/>
            <a:ext cx="302925" cy="302925"/>
          </a:xfrm>
          <a:prstGeom prst="teardrop">
            <a:avLst>
              <a:gd name="adj" fmla="val 100000"/>
            </a:avLst>
          </a:prstGeom>
          <a:solidFill>
            <a:srgbClr val="9BDB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148" name="Google Shape;148;g1777ecd4cf8_0_257"/>
          <p:cNvSpPr txBox="1"/>
          <p:nvPr/>
        </p:nvSpPr>
        <p:spPr>
          <a:xfrm>
            <a:off x="7579252" y="3633626"/>
            <a:ext cx="2550000" cy="3693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400" b="0" i="0" u="none" strike="noStrike" cap="none">
                <a:solidFill>
                  <a:srgbClr val="3F3F3F"/>
                </a:solidFill>
                <a:latin typeface="Arial"/>
                <a:ea typeface="Arial"/>
                <a:cs typeface="Arial"/>
                <a:sym typeface="Arial"/>
              </a:rPr>
              <a:t>Frontotemporal</a:t>
            </a:r>
            <a:endParaRPr/>
          </a:p>
        </p:txBody>
      </p:sp>
      <p:sp>
        <p:nvSpPr>
          <p:cNvPr id="149" name="Google Shape;149;g1777ecd4cf8_0_257"/>
          <p:cNvSpPr/>
          <p:nvPr/>
        </p:nvSpPr>
        <p:spPr>
          <a:xfrm rot="-2700000">
            <a:off x="7078665" y="4346834"/>
            <a:ext cx="241406" cy="241406"/>
          </a:xfrm>
          <a:prstGeom prst="teardrop">
            <a:avLst>
              <a:gd name="adj" fmla="val 100000"/>
            </a:avLst>
          </a:prstGeom>
          <a:solidFill>
            <a:srgbClr val="BCE6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150" name="Google Shape;150;g1777ecd4cf8_0_257"/>
          <p:cNvSpPr txBox="1"/>
          <p:nvPr/>
        </p:nvSpPr>
        <p:spPr>
          <a:xfrm>
            <a:off x="7579251" y="4282868"/>
            <a:ext cx="4002000" cy="3693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400" b="0" i="0" u="none" strike="noStrike" cap="none">
                <a:solidFill>
                  <a:srgbClr val="3F3F3F"/>
                </a:solidFill>
                <a:latin typeface="Arial"/>
                <a:ea typeface="Arial"/>
                <a:cs typeface="Arial"/>
                <a:sym typeface="Arial"/>
              </a:rPr>
              <a:t>Other, including Huntington’s</a:t>
            </a:r>
            <a:endParaRPr/>
          </a:p>
        </p:txBody>
      </p:sp>
      <p:sp>
        <p:nvSpPr>
          <p:cNvPr id="151" name="Google Shape;151;g1777ecd4cf8_0_257"/>
          <p:cNvSpPr/>
          <p:nvPr/>
        </p:nvSpPr>
        <p:spPr>
          <a:xfrm rot="-2700000">
            <a:off x="7108711" y="5026669"/>
            <a:ext cx="181161" cy="181161"/>
          </a:xfrm>
          <a:prstGeom prst="teardrop">
            <a:avLst>
              <a:gd name="adj" fmla="val 100000"/>
            </a:avLst>
          </a:prstGeom>
          <a:gradFill>
            <a:gsLst>
              <a:gs pos="0">
                <a:srgbClr val="DDF2F0"/>
              </a:gs>
              <a:gs pos="100000">
                <a:srgbClr val="25686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152" name="Google Shape;152;g1777ecd4cf8_0_257"/>
          <p:cNvSpPr txBox="1"/>
          <p:nvPr/>
        </p:nvSpPr>
        <p:spPr>
          <a:xfrm>
            <a:off x="7579251" y="4924713"/>
            <a:ext cx="4002000" cy="6567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2400" b="0" i="0" u="none" strike="noStrike" cap="none">
                <a:solidFill>
                  <a:srgbClr val="3F3F3F"/>
                </a:solidFill>
                <a:latin typeface="Arial"/>
                <a:ea typeface="Arial"/>
                <a:cs typeface="Arial"/>
                <a:sym typeface="Arial"/>
              </a:rPr>
              <a:t>Mixed dementia:</a:t>
            </a:r>
            <a:br>
              <a:rPr lang="en-US" sz="2400" b="0" i="0" u="none" strike="noStrike" cap="none">
                <a:solidFill>
                  <a:srgbClr val="3F3F3F"/>
                </a:solidFill>
                <a:latin typeface="Arial"/>
                <a:ea typeface="Arial"/>
                <a:cs typeface="Arial"/>
                <a:sym typeface="Arial"/>
              </a:rPr>
            </a:br>
            <a:r>
              <a:rPr lang="en-US" sz="1867" b="0" i="0" u="none" strike="noStrike" cap="none">
                <a:solidFill>
                  <a:srgbClr val="3F3F3F"/>
                </a:solidFill>
                <a:latin typeface="Arial"/>
                <a:ea typeface="Arial"/>
                <a:cs typeface="Arial"/>
                <a:sym typeface="Arial"/>
              </a:rPr>
              <a:t>dementia from more than one cause</a:t>
            </a:r>
            <a:endParaRPr sz="2400" b="0" i="0" u="none" strike="noStrike" cap="none">
              <a:solidFill>
                <a:srgbClr val="3F3F3F"/>
              </a:solidFill>
              <a:latin typeface="Arial"/>
              <a:ea typeface="Arial"/>
              <a:cs typeface="Arial"/>
              <a:sym typeface="Arial"/>
            </a:endParaRPr>
          </a:p>
        </p:txBody>
      </p:sp>
      <p:grpSp>
        <p:nvGrpSpPr>
          <p:cNvPr id="153" name="Google Shape;153;g1777ecd4cf8_0_257"/>
          <p:cNvGrpSpPr/>
          <p:nvPr/>
        </p:nvGrpSpPr>
        <p:grpSpPr>
          <a:xfrm>
            <a:off x="0" y="0"/>
            <a:ext cx="6095848" cy="6120247"/>
            <a:chOff x="0" y="0"/>
            <a:chExt cx="4572000" cy="4590300"/>
          </a:xfrm>
        </p:grpSpPr>
        <p:sp>
          <p:nvSpPr>
            <p:cNvPr id="154" name="Google Shape;154;g1777ecd4cf8_0_257"/>
            <p:cNvSpPr/>
            <p:nvPr/>
          </p:nvSpPr>
          <p:spPr>
            <a:xfrm>
              <a:off x="0" y="0"/>
              <a:ext cx="4572000" cy="4590300"/>
            </a:xfrm>
            <a:prstGeom prst="rect">
              <a:avLst/>
            </a:prstGeom>
            <a:solidFill>
              <a:srgbClr val="CEEA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grpSp>
          <p:nvGrpSpPr>
            <p:cNvPr id="155" name="Google Shape;155;g1777ecd4cf8_0_257"/>
            <p:cNvGrpSpPr/>
            <p:nvPr/>
          </p:nvGrpSpPr>
          <p:grpSpPr>
            <a:xfrm>
              <a:off x="406147" y="463627"/>
              <a:ext cx="3594637" cy="2878151"/>
              <a:chOff x="4640" y="-2190"/>
              <a:chExt cx="3411" cy="2731"/>
            </a:xfrm>
          </p:grpSpPr>
          <p:cxnSp>
            <p:nvCxnSpPr>
              <p:cNvPr id="156" name="Google Shape;156;g1777ecd4cf8_0_257"/>
              <p:cNvCxnSpPr/>
              <p:nvPr/>
            </p:nvCxnSpPr>
            <p:spPr>
              <a:xfrm>
                <a:off x="6345" y="-976"/>
                <a:ext cx="0" cy="1200"/>
              </a:xfrm>
              <a:prstGeom prst="straightConnector1">
                <a:avLst/>
              </a:prstGeom>
              <a:noFill/>
              <a:ln w="47625" cap="flat" cmpd="sng">
                <a:solidFill>
                  <a:srgbClr val="B2B3B4"/>
                </a:solidFill>
                <a:prstDash val="solid"/>
                <a:miter lim="800000"/>
                <a:headEnd type="none" w="med" len="med"/>
                <a:tailEnd type="none" w="med" len="med"/>
              </a:ln>
            </p:spPr>
          </p:cxnSp>
          <p:sp>
            <p:nvSpPr>
              <p:cNvPr id="157" name="Google Shape;157;g1777ecd4cf8_0_257"/>
              <p:cNvSpPr/>
              <p:nvPr/>
            </p:nvSpPr>
            <p:spPr>
              <a:xfrm>
                <a:off x="6308" y="165"/>
                <a:ext cx="225" cy="251"/>
              </a:xfrm>
              <a:custGeom>
                <a:avLst/>
                <a:gdLst/>
                <a:ahLst/>
                <a:cxnLst/>
                <a:rect l="l" t="t" r="r" b="b"/>
                <a:pathLst>
                  <a:path w="138" h="154" extrusionOk="0">
                    <a:moveTo>
                      <a:pt x="114" y="24"/>
                    </a:moveTo>
                    <a:cubicBezTo>
                      <a:pt x="101" y="24"/>
                      <a:pt x="91" y="35"/>
                      <a:pt x="91" y="47"/>
                    </a:cubicBezTo>
                    <a:cubicBezTo>
                      <a:pt x="91" y="85"/>
                      <a:pt x="91" y="85"/>
                      <a:pt x="91" y="85"/>
                    </a:cubicBezTo>
                    <a:cubicBezTo>
                      <a:pt x="91" y="97"/>
                      <a:pt x="81" y="107"/>
                      <a:pt x="69" y="107"/>
                    </a:cubicBezTo>
                    <a:cubicBezTo>
                      <a:pt x="56" y="107"/>
                      <a:pt x="46" y="97"/>
                      <a:pt x="46" y="85"/>
                    </a:cubicBezTo>
                    <a:cubicBezTo>
                      <a:pt x="46" y="0"/>
                      <a:pt x="46" y="0"/>
                      <a:pt x="46" y="0"/>
                    </a:cubicBezTo>
                    <a:cubicBezTo>
                      <a:pt x="0" y="0"/>
                      <a:pt x="0" y="0"/>
                      <a:pt x="0" y="0"/>
                    </a:cubicBezTo>
                    <a:cubicBezTo>
                      <a:pt x="0" y="85"/>
                      <a:pt x="0" y="85"/>
                      <a:pt x="0" y="85"/>
                    </a:cubicBezTo>
                    <a:cubicBezTo>
                      <a:pt x="0" y="123"/>
                      <a:pt x="31" y="154"/>
                      <a:pt x="69" y="154"/>
                    </a:cubicBezTo>
                    <a:cubicBezTo>
                      <a:pt x="107" y="154"/>
                      <a:pt x="138" y="123"/>
                      <a:pt x="138" y="85"/>
                    </a:cubicBezTo>
                    <a:cubicBezTo>
                      <a:pt x="138" y="47"/>
                      <a:pt x="138" y="47"/>
                      <a:pt x="138" y="47"/>
                    </a:cubicBezTo>
                    <a:cubicBezTo>
                      <a:pt x="138" y="35"/>
                      <a:pt x="127" y="24"/>
                      <a:pt x="114" y="24"/>
                    </a:cubicBezTo>
                    <a:close/>
                  </a:path>
                </a:pathLst>
              </a:custGeom>
              <a:solidFill>
                <a:srgbClr val="B2B3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58" name="Google Shape;158;g1777ecd4cf8_0_257"/>
              <p:cNvSpPr/>
              <p:nvPr/>
            </p:nvSpPr>
            <p:spPr>
              <a:xfrm>
                <a:off x="5350" y="-2055"/>
                <a:ext cx="994" cy="1297"/>
              </a:xfrm>
              <a:custGeom>
                <a:avLst/>
                <a:gdLst/>
                <a:ahLst/>
                <a:cxnLst/>
                <a:rect l="l" t="t" r="r" b="b"/>
                <a:pathLst>
                  <a:path w="611" h="796" extrusionOk="0">
                    <a:moveTo>
                      <a:pt x="605" y="0"/>
                    </a:moveTo>
                    <a:cubicBezTo>
                      <a:pt x="0" y="140"/>
                      <a:pt x="88" y="790"/>
                      <a:pt x="88" y="790"/>
                    </a:cubicBezTo>
                    <a:cubicBezTo>
                      <a:pt x="148" y="751"/>
                      <a:pt x="241" y="702"/>
                      <a:pt x="345" y="702"/>
                    </a:cubicBezTo>
                    <a:cubicBezTo>
                      <a:pt x="455" y="702"/>
                      <a:pt x="551" y="754"/>
                      <a:pt x="611" y="796"/>
                    </a:cubicBezTo>
                    <a:cubicBezTo>
                      <a:pt x="611" y="0"/>
                      <a:pt x="611" y="0"/>
                      <a:pt x="611" y="0"/>
                    </a:cubicBezTo>
                    <a:cubicBezTo>
                      <a:pt x="609" y="0"/>
                      <a:pt x="607" y="0"/>
                      <a:pt x="605" y="0"/>
                    </a:cubicBezTo>
                    <a:close/>
                  </a:path>
                </a:pathLst>
              </a:custGeom>
              <a:solidFill>
                <a:schemeClr val="accent1"/>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59" name="Google Shape;159;g1777ecd4cf8_0_257"/>
              <p:cNvSpPr/>
              <p:nvPr/>
            </p:nvSpPr>
            <p:spPr>
              <a:xfrm>
                <a:off x="4642" y="-2159"/>
                <a:ext cx="3300" cy="2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60" name="Google Shape;160;g1777ecd4cf8_0_257"/>
              <p:cNvSpPr/>
              <p:nvPr/>
            </p:nvSpPr>
            <p:spPr>
              <a:xfrm>
                <a:off x="4640" y="-2055"/>
                <a:ext cx="1697" cy="1297"/>
              </a:xfrm>
              <a:custGeom>
                <a:avLst/>
                <a:gdLst/>
                <a:ahLst/>
                <a:cxnLst/>
                <a:rect l="l" t="t" r="r" b="b"/>
                <a:pathLst>
                  <a:path w="1041" h="796" extrusionOk="0">
                    <a:moveTo>
                      <a:pt x="1041" y="0"/>
                    </a:moveTo>
                    <a:cubicBezTo>
                      <a:pt x="466" y="0"/>
                      <a:pt x="0" y="428"/>
                      <a:pt x="0" y="794"/>
                    </a:cubicBezTo>
                    <a:cubicBezTo>
                      <a:pt x="0" y="795"/>
                      <a:pt x="0" y="796"/>
                      <a:pt x="0" y="796"/>
                    </a:cubicBezTo>
                    <a:cubicBezTo>
                      <a:pt x="59" y="754"/>
                      <a:pt x="157" y="702"/>
                      <a:pt x="267" y="702"/>
                    </a:cubicBezTo>
                    <a:cubicBezTo>
                      <a:pt x="371" y="702"/>
                      <a:pt x="464" y="751"/>
                      <a:pt x="524" y="790"/>
                    </a:cubicBezTo>
                    <a:cubicBezTo>
                      <a:pt x="524" y="790"/>
                      <a:pt x="436" y="140"/>
                      <a:pt x="1041" y="0"/>
                    </a:cubicBezTo>
                    <a:close/>
                  </a:path>
                </a:pathLst>
              </a:custGeom>
              <a:solidFill>
                <a:schemeClr val="accent1"/>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61" name="Google Shape;161;g1777ecd4cf8_0_257"/>
              <p:cNvSpPr/>
              <p:nvPr/>
            </p:nvSpPr>
            <p:spPr>
              <a:xfrm>
                <a:off x="6355" y="-2055"/>
                <a:ext cx="1696" cy="1297"/>
              </a:xfrm>
              <a:custGeom>
                <a:avLst/>
                <a:gdLst/>
                <a:ahLst/>
                <a:cxnLst/>
                <a:rect l="l" t="t" r="r" b="b"/>
                <a:pathLst>
                  <a:path w="1042" h="796" extrusionOk="0">
                    <a:moveTo>
                      <a:pt x="0" y="0"/>
                    </a:moveTo>
                    <a:cubicBezTo>
                      <a:pt x="575" y="0"/>
                      <a:pt x="1042" y="428"/>
                      <a:pt x="1042" y="794"/>
                    </a:cubicBezTo>
                    <a:cubicBezTo>
                      <a:pt x="1042" y="795"/>
                      <a:pt x="1042" y="796"/>
                      <a:pt x="1042" y="796"/>
                    </a:cubicBezTo>
                    <a:cubicBezTo>
                      <a:pt x="982" y="754"/>
                      <a:pt x="885" y="702"/>
                      <a:pt x="774" y="702"/>
                    </a:cubicBezTo>
                    <a:cubicBezTo>
                      <a:pt x="670" y="702"/>
                      <a:pt x="577" y="751"/>
                      <a:pt x="517" y="790"/>
                    </a:cubicBezTo>
                    <a:cubicBezTo>
                      <a:pt x="517" y="790"/>
                      <a:pt x="605" y="140"/>
                      <a:pt x="0" y="0"/>
                    </a:cubicBezTo>
                    <a:close/>
                  </a:path>
                </a:pathLst>
              </a:custGeom>
              <a:solidFill>
                <a:schemeClr val="accent1"/>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62" name="Google Shape;162;g1777ecd4cf8_0_257"/>
              <p:cNvSpPr/>
              <p:nvPr/>
            </p:nvSpPr>
            <p:spPr>
              <a:xfrm>
                <a:off x="6345" y="-2055"/>
                <a:ext cx="994" cy="1297"/>
              </a:xfrm>
              <a:custGeom>
                <a:avLst/>
                <a:gdLst/>
                <a:ahLst/>
                <a:cxnLst/>
                <a:rect l="l" t="t" r="r" b="b"/>
                <a:pathLst>
                  <a:path w="611" h="796" extrusionOk="0">
                    <a:moveTo>
                      <a:pt x="6" y="0"/>
                    </a:moveTo>
                    <a:cubicBezTo>
                      <a:pt x="611" y="140"/>
                      <a:pt x="523" y="790"/>
                      <a:pt x="523" y="790"/>
                    </a:cubicBezTo>
                    <a:cubicBezTo>
                      <a:pt x="463" y="751"/>
                      <a:pt x="370" y="702"/>
                      <a:pt x="266" y="702"/>
                    </a:cubicBezTo>
                    <a:cubicBezTo>
                      <a:pt x="157" y="702"/>
                      <a:pt x="60" y="754"/>
                      <a:pt x="0" y="796"/>
                    </a:cubicBezTo>
                    <a:cubicBezTo>
                      <a:pt x="0" y="0"/>
                      <a:pt x="0" y="0"/>
                      <a:pt x="0" y="0"/>
                    </a:cubicBezTo>
                    <a:cubicBezTo>
                      <a:pt x="2" y="0"/>
                      <a:pt x="4" y="0"/>
                      <a:pt x="6" y="0"/>
                    </a:cubicBezTo>
                    <a:close/>
                  </a:path>
                </a:pathLst>
              </a:custGeom>
              <a:solidFill>
                <a:schemeClr val="accent1"/>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63" name="Google Shape;163;g1777ecd4cf8_0_257"/>
              <p:cNvSpPr/>
              <p:nvPr/>
            </p:nvSpPr>
            <p:spPr>
              <a:xfrm>
                <a:off x="6317" y="-2110"/>
                <a:ext cx="0" cy="0"/>
              </a:xfrm>
              <a:prstGeom prst="rect">
                <a:avLst/>
              </a:prstGeom>
              <a:solidFill>
                <a:srgbClr val="B2B3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64" name="Google Shape;164;g1777ecd4cf8_0_257"/>
              <p:cNvSpPr/>
              <p:nvPr/>
            </p:nvSpPr>
            <p:spPr>
              <a:xfrm>
                <a:off x="6331" y="-2190"/>
                <a:ext cx="0" cy="0"/>
              </a:xfrm>
              <a:prstGeom prst="rect">
                <a:avLst/>
              </a:prstGeom>
              <a:solidFill>
                <a:srgbClr val="B2B3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grpSp>
        <p:sp>
          <p:nvSpPr>
            <p:cNvPr id="165" name="Google Shape;165;g1777ecd4cf8_0_257"/>
            <p:cNvSpPr txBox="1"/>
            <p:nvPr/>
          </p:nvSpPr>
          <p:spPr>
            <a:xfrm>
              <a:off x="271984" y="3364846"/>
              <a:ext cx="3927300" cy="8313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0" u="none" strike="noStrike" cap="none">
                  <a:solidFill>
                    <a:srgbClr val="492365"/>
                  </a:solidFill>
                  <a:latin typeface="Arial"/>
                  <a:ea typeface="Arial"/>
                  <a:cs typeface="Arial"/>
                  <a:sym typeface="Arial"/>
                </a:rPr>
                <a:t>An ‘umbrella’ term used to describe a range of symptoms associated with cognitive impairment </a:t>
              </a:r>
              <a:endParaRPr/>
            </a:p>
          </p:txBody>
        </p:sp>
        <p:sp>
          <p:nvSpPr>
            <p:cNvPr id="166" name="Google Shape;166;g1777ecd4cf8_0_257"/>
            <p:cNvSpPr txBox="1"/>
            <p:nvPr/>
          </p:nvSpPr>
          <p:spPr>
            <a:xfrm>
              <a:off x="406148" y="1055827"/>
              <a:ext cx="3593700" cy="561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267" b="1" i="0" u="none" strike="noStrike" cap="none">
                  <a:solidFill>
                    <a:srgbClr val="FFFFFF"/>
                  </a:solidFill>
                  <a:latin typeface="Arial"/>
                  <a:ea typeface="Arial"/>
                  <a:cs typeface="Arial"/>
                  <a:sym typeface="Arial"/>
                </a:rPr>
                <a:t>Dementia:</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250"/>
                                        <p:tgtEl>
                                          <p:spTgt spid="153"/>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40">
                                            <p:txEl>
                                              <p:pRg st="0" end="0"/>
                                            </p:txEl>
                                          </p:spTgt>
                                        </p:tgtEl>
                                        <p:attrNameLst>
                                          <p:attrName>style.visibility</p:attrName>
                                        </p:attrNameLst>
                                      </p:cBhvr>
                                      <p:to>
                                        <p:strVal val="visible"/>
                                      </p:to>
                                    </p:set>
                                    <p:animEffect transition="in" filter="fade">
                                      <p:cBhvr>
                                        <p:cTn id="11" dur="500"/>
                                        <p:tgtEl>
                                          <p:spTgt spid="140">
                                            <p:txEl>
                                              <p:pRg st="0" end="0"/>
                                            </p:txEl>
                                          </p:spTgt>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fade">
                                      <p:cBhvr>
                                        <p:cTn id="15" dur="250"/>
                                        <p:tgtEl>
                                          <p:spTgt spid="141"/>
                                        </p:tgtEl>
                                      </p:cBhvr>
                                    </p:animEffect>
                                  </p:childTnLst>
                                </p:cTn>
                              </p:par>
                              <p:par>
                                <p:cTn id="16" presetID="10" presetClass="entr" presetSubtype="0" fill="hold" nodeType="with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fade">
                                      <p:cBhvr>
                                        <p:cTn id="18" dur="250"/>
                                        <p:tgtEl>
                                          <p:spTgt spid="142"/>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fade">
                                      <p:cBhvr>
                                        <p:cTn id="22" dur="250"/>
                                        <p:tgtEl>
                                          <p:spTgt spid="143"/>
                                        </p:tgtEl>
                                      </p:cBhvr>
                                    </p:animEffect>
                                  </p:childTnLst>
                                </p:cTn>
                              </p:par>
                              <p:par>
                                <p:cTn id="23" presetID="10" presetClass="entr" presetSubtype="0" fill="hold" nodeType="with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fade">
                                      <p:cBhvr>
                                        <p:cTn id="25" dur="250"/>
                                        <p:tgtEl>
                                          <p:spTgt spid="144"/>
                                        </p:tgtEl>
                                      </p:cBhvr>
                                    </p:animEffect>
                                  </p:childTnLst>
                                </p:cTn>
                              </p:par>
                            </p:childTnLst>
                          </p:cTn>
                        </p:par>
                        <p:par>
                          <p:cTn id="26" fill="hold">
                            <p:stCondLst>
                              <p:cond delay="1250"/>
                            </p:stCondLst>
                            <p:childTnLst>
                              <p:par>
                                <p:cTn id="27" presetID="10" presetClass="entr" presetSubtype="0" fill="hold" nodeType="after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fade">
                                      <p:cBhvr>
                                        <p:cTn id="29" dur="250"/>
                                        <p:tgtEl>
                                          <p:spTgt spid="145"/>
                                        </p:tgtEl>
                                      </p:cBhvr>
                                    </p:animEffect>
                                  </p:childTnLst>
                                </p:cTn>
                              </p:par>
                              <p:par>
                                <p:cTn id="30" presetID="10" presetClass="entr" presetSubtype="0" fill="hold" nodeType="with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fade">
                                      <p:cBhvr>
                                        <p:cTn id="32" dur="250"/>
                                        <p:tgtEl>
                                          <p:spTgt spid="146"/>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250"/>
                                        <p:tgtEl>
                                          <p:spTgt spid="147"/>
                                        </p:tgtEl>
                                      </p:cBhvr>
                                    </p:animEffect>
                                  </p:childTnLst>
                                </p:cTn>
                              </p:par>
                              <p:par>
                                <p:cTn id="37" presetID="10" presetClass="entr" presetSubtype="0" fill="hold" nodeType="withEffect">
                                  <p:stCondLst>
                                    <p:cond delay="0"/>
                                  </p:stCondLst>
                                  <p:childTnLst>
                                    <p:set>
                                      <p:cBhvr>
                                        <p:cTn id="38" dur="1" fill="hold">
                                          <p:stCondLst>
                                            <p:cond delay="0"/>
                                          </p:stCondLst>
                                        </p:cTn>
                                        <p:tgtEl>
                                          <p:spTgt spid="148"/>
                                        </p:tgtEl>
                                        <p:attrNameLst>
                                          <p:attrName>style.visibility</p:attrName>
                                        </p:attrNameLst>
                                      </p:cBhvr>
                                      <p:to>
                                        <p:strVal val="visible"/>
                                      </p:to>
                                    </p:set>
                                    <p:animEffect transition="in" filter="fade">
                                      <p:cBhvr>
                                        <p:cTn id="39" dur="250"/>
                                        <p:tgtEl>
                                          <p:spTgt spid="148"/>
                                        </p:tgtEl>
                                      </p:cBhvr>
                                    </p:animEffect>
                                  </p:childTnLst>
                                </p:cTn>
                              </p:par>
                            </p:childTnLst>
                          </p:cTn>
                        </p:par>
                        <p:par>
                          <p:cTn id="40" fill="hold">
                            <p:stCondLst>
                              <p:cond delay="1750"/>
                            </p:stCondLst>
                            <p:childTnLst>
                              <p:par>
                                <p:cTn id="41" presetID="10" presetClass="entr" presetSubtype="0" fill="hold" nodeType="after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fade">
                                      <p:cBhvr>
                                        <p:cTn id="43" dur="250"/>
                                        <p:tgtEl>
                                          <p:spTgt spid="149"/>
                                        </p:tgtEl>
                                      </p:cBhvr>
                                    </p:animEffect>
                                  </p:childTnLst>
                                </p:cTn>
                              </p:par>
                              <p:par>
                                <p:cTn id="44" presetID="10" presetClass="entr" presetSubtype="0" fill="hold"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fade">
                                      <p:cBhvr>
                                        <p:cTn id="46" dur="250"/>
                                        <p:tgtEl>
                                          <p:spTgt spid="150"/>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fade">
                                      <p:cBhvr>
                                        <p:cTn id="50" dur="250"/>
                                        <p:tgtEl>
                                          <p:spTgt spid="151"/>
                                        </p:tgtEl>
                                      </p:cBhvr>
                                    </p:animEffect>
                                  </p:childTnLst>
                                </p:cTn>
                              </p:par>
                              <p:par>
                                <p:cTn id="51" presetID="10" presetClass="entr" presetSubtype="0" fill="hold" nodeType="withEffect">
                                  <p:stCondLst>
                                    <p:cond delay="0"/>
                                  </p:stCondLst>
                                  <p:childTnLst>
                                    <p:set>
                                      <p:cBhvr>
                                        <p:cTn id="52" dur="1" fill="hold">
                                          <p:stCondLst>
                                            <p:cond delay="0"/>
                                          </p:stCondLst>
                                        </p:cTn>
                                        <p:tgtEl>
                                          <p:spTgt spid="152"/>
                                        </p:tgtEl>
                                        <p:attrNameLst>
                                          <p:attrName>style.visibility</p:attrName>
                                        </p:attrNameLst>
                                      </p:cBhvr>
                                      <p:to>
                                        <p:strVal val="visible"/>
                                      </p:to>
                                    </p:set>
                                    <p:animEffect transition="in" filter="fade">
                                      <p:cBhvr>
                                        <p:cTn id="53" dur="25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Background">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Background">
  <a:themeElements>
    <a:clrScheme name="Alzheimer's Association template 2020">
      <a:dk1>
        <a:srgbClr val="000000"/>
      </a:dk1>
      <a:lt1>
        <a:srgbClr val="FFFFFF"/>
      </a:lt1>
      <a:dk2>
        <a:srgbClr val="808285"/>
      </a:dk2>
      <a:lt2>
        <a:srgbClr val="D1D3D4"/>
      </a:lt2>
      <a:accent1>
        <a:srgbClr val="492365"/>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Background">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1038</Words>
  <Application>Microsoft Office PowerPoint</Application>
  <PresentationFormat>Widescreen</PresentationFormat>
  <Paragraphs>88</Paragraphs>
  <Slides>17</Slides>
  <Notes>17</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17</vt:i4>
      </vt:variant>
    </vt:vector>
  </HeadingPairs>
  <TitlesOfParts>
    <vt:vector size="22" baseType="lpstr">
      <vt:lpstr>Arial</vt:lpstr>
      <vt:lpstr>Calibri</vt:lpstr>
      <vt:lpstr>White Background</vt:lpstr>
      <vt:lpstr>White Background</vt:lpstr>
      <vt:lpstr>White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 or False:  Alzheimer’s/Dementia is a normal part of aging. </vt:lpstr>
      <vt:lpstr>PowerPoint Presentation</vt:lpstr>
      <vt:lpstr>The Progression of Alzheimer’s is Slow and Burdensome  </vt:lpstr>
      <vt:lpstr>Alzheimer’s Caregivers Report High Emotional and Physical Stress Nearly 6 in 10 (59%) family caregivers of people with Alzheimer’s or other dementias rated the emotional stress of caregiving as high or very high. 74% of caregivers reported they were “somewhat concerned” to “very concerned” about maintaining their own health.  30% increase in depressive symptoms while caring for a spouse.  59% of caregivers felt they were “on duty” 24 hours a day in the year before the death of the person with the disease.  72% of family caregivers experienced relief when the person with Alzheimer’s or another dementia died.   </vt:lpstr>
      <vt:lpstr>Resources for Oklahomans Oklahoma Chapter of Alzheimer’s Association: </vt:lpstr>
      <vt:lpstr>Resources for Oklahomans Oklahoma Chapter of Alzheimer’s Association:  </vt:lpstr>
      <vt:lpstr>PowerPoint Presentation</vt:lpstr>
      <vt:lpstr>PowerPoint Presentation</vt:lpstr>
      <vt:lpstr>PowerPoint Presentation</vt:lpstr>
      <vt:lpstr>How The Alzheimer’s Association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Michaelle Statham</dc:creator>
  <cp:lastModifiedBy>Shorter, G-Coty   (HSC)</cp:lastModifiedBy>
  <cp:revision>1</cp:revision>
  <dcterms:created xsi:type="dcterms:W3CDTF">2022-10-20T17:58:07Z</dcterms:created>
  <dcterms:modified xsi:type="dcterms:W3CDTF">2022-10-31T13:38:58Z</dcterms:modified>
</cp:coreProperties>
</file>